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188085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7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71" autoAdjust="0"/>
  </p:normalViewPr>
  <p:slideViewPr>
    <p:cSldViewPr>
      <p:cViewPr varScale="1">
        <p:scale>
          <a:sx n="51" d="100"/>
          <a:sy n="51" d="100"/>
        </p:scale>
        <p:origin x="43" y="538"/>
      </p:cViewPr>
      <p:guideLst>
        <p:guide orient="horz" pos="2160"/>
        <p:guide pos="3742"/>
      </p:guideLst>
    </p:cSldViewPr>
  </p:slideViewPr>
  <p:outlineViewPr>
    <p:cViewPr>
      <p:scale>
        <a:sx n="33" d="100"/>
        <a:sy n="33" d="100"/>
      </p:scale>
      <p:origin x="0" y="35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5F2A17-27D0-4228-B073-B34B4DC97AB1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16F872C-E69F-4845-B4F8-8729CE8D66E2}">
      <dgm:prSet/>
      <dgm:spPr/>
      <dgm:t>
        <a:bodyPr/>
        <a:lstStyle/>
        <a:p>
          <a:pPr rtl="0"/>
          <a:r>
            <a:rPr lang="en-US"/>
            <a:t>Bag‘rikenglik – bu boshqa odamlarning e’tiqodi, madaniyati, qarashlariga hurmat bilan qarash, ularni to‘g‘ri tushunishga intilishdir. </a:t>
          </a:r>
          <a:endParaRPr lang="ru-RU"/>
        </a:p>
      </dgm:t>
    </dgm:pt>
    <dgm:pt modelId="{5B6FA4EA-9560-4C8B-A69F-D76BC41BD7AF}" type="parTrans" cxnId="{3DA3F12D-41A4-4084-9380-F6368247CAC5}">
      <dgm:prSet/>
      <dgm:spPr/>
      <dgm:t>
        <a:bodyPr/>
        <a:lstStyle/>
        <a:p>
          <a:endParaRPr lang="ru-RU"/>
        </a:p>
      </dgm:t>
    </dgm:pt>
    <dgm:pt modelId="{7DC69920-5056-4734-9DD7-10058CC506FF}" type="sibTrans" cxnId="{3DA3F12D-41A4-4084-9380-F6368247CAC5}">
      <dgm:prSet/>
      <dgm:spPr/>
      <dgm:t>
        <a:bodyPr/>
        <a:lstStyle/>
        <a:p>
          <a:endParaRPr lang="ru-RU"/>
        </a:p>
      </dgm:t>
    </dgm:pt>
    <dgm:pt modelId="{AA6F4466-4746-4C1A-86F5-CA5FC66FA1E0}">
      <dgm:prSet/>
      <dgm:spPr/>
      <dgm:t>
        <a:bodyPr/>
        <a:lstStyle/>
        <a:p>
          <a:pPr rtl="0"/>
          <a:r>
            <a:rPr lang="en-US"/>
            <a:t>Bu tushuncha jamiyatda ijtimoiy barqarorlikni ta’minlaydi.</a:t>
          </a:r>
          <a:endParaRPr lang="ru-RU"/>
        </a:p>
      </dgm:t>
    </dgm:pt>
    <dgm:pt modelId="{B7500129-94C3-4720-B1A9-7D8FC5C4FDB2}" type="parTrans" cxnId="{AA7890B0-778D-44B0-93B1-7EF99308ABB7}">
      <dgm:prSet/>
      <dgm:spPr/>
      <dgm:t>
        <a:bodyPr/>
        <a:lstStyle/>
        <a:p>
          <a:endParaRPr lang="ru-RU"/>
        </a:p>
      </dgm:t>
    </dgm:pt>
    <dgm:pt modelId="{8575CF1D-DDBA-4F32-B641-DDFD50FA9234}" type="sibTrans" cxnId="{AA7890B0-778D-44B0-93B1-7EF99308ABB7}">
      <dgm:prSet/>
      <dgm:spPr/>
      <dgm:t>
        <a:bodyPr/>
        <a:lstStyle/>
        <a:p>
          <a:endParaRPr lang="ru-RU"/>
        </a:p>
      </dgm:t>
    </dgm:pt>
    <dgm:pt modelId="{A15C8DC7-3D58-4667-9E53-F9CE69D4A79E}" type="pres">
      <dgm:prSet presAssocID="{835F2A17-27D0-4228-B073-B34B4DC97AB1}" presName="cycle" presStyleCnt="0">
        <dgm:presLayoutVars>
          <dgm:dir/>
          <dgm:resizeHandles val="exact"/>
        </dgm:presLayoutVars>
      </dgm:prSet>
      <dgm:spPr/>
    </dgm:pt>
    <dgm:pt modelId="{EF1D4298-8218-41E7-9AEA-93AB05A3E06D}" type="pres">
      <dgm:prSet presAssocID="{216F872C-E69F-4845-B4F8-8729CE8D66E2}" presName="node" presStyleLbl="node1" presStyleIdx="0" presStyleCnt="2">
        <dgm:presLayoutVars>
          <dgm:bulletEnabled val="1"/>
        </dgm:presLayoutVars>
      </dgm:prSet>
      <dgm:spPr/>
    </dgm:pt>
    <dgm:pt modelId="{828E1847-C4B1-4574-8C5F-824D2652A3C3}" type="pres">
      <dgm:prSet presAssocID="{7DC69920-5056-4734-9DD7-10058CC506FF}" presName="sibTrans" presStyleLbl="sibTrans2D1" presStyleIdx="0" presStyleCnt="2"/>
      <dgm:spPr/>
    </dgm:pt>
    <dgm:pt modelId="{95C93482-006A-4BD8-929A-81500F0C114E}" type="pres">
      <dgm:prSet presAssocID="{7DC69920-5056-4734-9DD7-10058CC506FF}" presName="connectorText" presStyleLbl="sibTrans2D1" presStyleIdx="0" presStyleCnt="2"/>
      <dgm:spPr/>
    </dgm:pt>
    <dgm:pt modelId="{561278DC-C980-48BE-BDBA-CBFA2DD482DE}" type="pres">
      <dgm:prSet presAssocID="{AA6F4466-4746-4C1A-86F5-CA5FC66FA1E0}" presName="node" presStyleLbl="node1" presStyleIdx="1" presStyleCnt="2">
        <dgm:presLayoutVars>
          <dgm:bulletEnabled val="1"/>
        </dgm:presLayoutVars>
      </dgm:prSet>
      <dgm:spPr/>
    </dgm:pt>
    <dgm:pt modelId="{2474DDCF-7E68-49E5-93F1-72C125E62730}" type="pres">
      <dgm:prSet presAssocID="{8575CF1D-DDBA-4F32-B641-DDFD50FA9234}" presName="sibTrans" presStyleLbl="sibTrans2D1" presStyleIdx="1" presStyleCnt="2"/>
      <dgm:spPr/>
    </dgm:pt>
    <dgm:pt modelId="{915B61CA-0E14-4DC9-B3B4-93AB6BD1186C}" type="pres">
      <dgm:prSet presAssocID="{8575CF1D-DDBA-4F32-B641-DDFD50FA9234}" presName="connectorText" presStyleLbl="sibTrans2D1" presStyleIdx="1" presStyleCnt="2"/>
      <dgm:spPr/>
    </dgm:pt>
  </dgm:ptLst>
  <dgm:cxnLst>
    <dgm:cxn modelId="{90341B12-4EE7-481D-81C1-54AF65D45D56}" type="presOf" srcId="{216F872C-E69F-4845-B4F8-8729CE8D66E2}" destId="{EF1D4298-8218-41E7-9AEA-93AB05A3E06D}" srcOrd="0" destOrd="0" presId="urn:microsoft.com/office/officeart/2005/8/layout/cycle2"/>
    <dgm:cxn modelId="{3DA3F12D-41A4-4084-9380-F6368247CAC5}" srcId="{835F2A17-27D0-4228-B073-B34B4DC97AB1}" destId="{216F872C-E69F-4845-B4F8-8729CE8D66E2}" srcOrd="0" destOrd="0" parTransId="{5B6FA4EA-9560-4C8B-A69F-D76BC41BD7AF}" sibTransId="{7DC69920-5056-4734-9DD7-10058CC506FF}"/>
    <dgm:cxn modelId="{B995022F-EE43-477E-A245-085F6CA1C103}" type="presOf" srcId="{835F2A17-27D0-4228-B073-B34B4DC97AB1}" destId="{A15C8DC7-3D58-4667-9E53-F9CE69D4A79E}" srcOrd="0" destOrd="0" presId="urn:microsoft.com/office/officeart/2005/8/layout/cycle2"/>
    <dgm:cxn modelId="{BF181E57-FB36-40C6-9A3D-B17495B0A666}" type="presOf" srcId="{8575CF1D-DDBA-4F32-B641-DDFD50FA9234}" destId="{915B61CA-0E14-4DC9-B3B4-93AB6BD1186C}" srcOrd="1" destOrd="0" presId="urn:microsoft.com/office/officeart/2005/8/layout/cycle2"/>
    <dgm:cxn modelId="{9849698A-F45A-4BCC-857A-9A5A5F462EE3}" type="presOf" srcId="{7DC69920-5056-4734-9DD7-10058CC506FF}" destId="{828E1847-C4B1-4574-8C5F-824D2652A3C3}" srcOrd="0" destOrd="0" presId="urn:microsoft.com/office/officeart/2005/8/layout/cycle2"/>
    <dgm:cxn modelId="{AA7890B0-778D-44B0-93B1-7EF99308ABB7}" srcId="{835F2A17-27D0-4228-B073-B34B4DC97AB1}" destId="{AA6F4466-4746-4C1A-86F5-CA5FC66FA1E0}" srcOrd="1" destOrd="0" parTransId="{B7500129-94C3-4720-B1A9-7D8FC5C4FDB2}" sibTransId="{8575CF1D-DDBA-4F32-B641-DDFD50FA9234}"/>
    <dgm:cxn modelId="{E180C6B9-5FB2-44B6-B3FE-6926B5838895}" type="presOf" srcId="{8575CF1D-DDBA-4F32-B641-DDFD50FA9234}" destId="{2474DDCF-7E68-49E5-93F1-72C125E62730}" srcOrd="0" destOrd="0" presId="urn:microsoft.com/office/officeart/2005/8/layout/cycle2"/>
    <dgm:cxn modelId="{68D60CD8-4E3B-472E-8088-1472B1735327}" type="presOf" srcId="{7DC69920-5056-4734-9DD7-10058CC506FF}" destId="{95C93482-006A-4BD8-929A-81500F0C114E}" srcOrd="1" destOrd="0" presId="urn:microsoft.com/office/officeart/2005/8/layout/cycle2"/>
    <dgm:cxn modelId="{01104DE3-7E4D-4BBF-AE62-F17078FBDF46}" type="presOf" srcId="{AA6F4466-4746-4C1A-86F5-CA5FC66FA1E0}" destId="{561278DC-C980-48BE-BDBA-CBFA2DD482DE}" srcOrd="0" destOrd="0" presId="urn:microsoft.com/office/officeart/2005/8/layout/cycle2"/>
    <dgm:cxn modelId="{E1F2EB37-59A5-4352-8822-7BFC7405AB1D}" type="presParOf" srcId="{A15C8DC7-3D58-4667-9E53-F9CE69D4A79E}" destId="{EF1D4298-8218-41E7-9AEA-93AB05A3E06D}" srcOrd="0" destOrd="0" presId="urn:microsoft.com/office/officeart/2005/8/layout/cycle2"/>
    <dgm:cxn modelId="{418F5A51-429D-4124-9D20-B6B63A9F4DF5}" type="presParOf" srcId="{A15C8DC7-3D58-4667-9E53-F9CE69D4A79E}" destId="{828E1847-C4B1-4574-8C5F-824D2652A3C3}" srcOrd="1" destOrd="0" presId="urn:microsoft.com/office/officeart/2005/8/layout/cycle2"/>
    <dgm:cxn modelId="{AEA802BA-AFD4-4C5E-95FE-05A5B6A10BCD}" type="presParOf" srcId="{828E1847-C4B1-4574-8C5F-824D2652A3C3}" destId="{95C93482-006A-4BD8-929A-81500F0C114E}" srcOrd="0" destOrd="0" presId="urn:microsoft.com/office/officeart/2005/8/layout/cycle2"/>
    <dgm:cxn modelId="{7A348104-49AF-41B0-82BE-AD9DEDEB0974}" type="presParOf" srcId="{A15C8DC7-3D58-4667-9E53-F9CE69D4A79E}" destId="{561278DC-C980-48BE-BDBA-CBFA2DD482DE}" srcOrd="2" destOrd="0" presId="urn:microsoft.com/office/officeart/2005/8/layout/cycle2"/>
    <dgm:cxn modelId="{8DDDC058-0F14-4E29-8334-EE471FF4F702}" type="presParOf" srcId="{A15C8DC7-3D58-4667-9E53-F9CE69D4A79E}" destId="{2474DDCF-7E68-49E5-93F1-72C125E62730}" srcOrd="3" destOrd="0" presId="urn:microsoft.com/office/officeart/2005/8/layout/cycle2"/>
    <dgm:cxn modelId="{751B8C8D-A78D-42E4-A469-E7C07B545707}" type="presParOf" srcId="{2474DDCF-7E68-49E5-93F1-72C125E62730}" destId="{915B61CA-0E14-4DC9-B3B4-93AB6BD1186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46BFB4-831C-4333-9AD3-F610D158826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474010F-9498-4771-BC33-FE89D2919172}">
      <dgm:prSet/>
      <dgm:spPr/>
      <dgm:t>
        <a:bodyPr/>
        <a:lstStyle/>
        <a:p>
          <a:pPr rtl="0"/>
          <a:r>
            <a:rPr lang="en-US"/>
            <a:t>O‘zbekistonda 130 dan ortiq millat va elat vakillari yashaydi. Har bir millatning tili, madaniyati va urf-odatlariga hurmat bilan qaraladi. </a:t>
          </a:r>
          <a:endParaRPr lang="ru-RU"/>
        </a:p>
      </dgm:t>
    </dgm:pt>
    <dgm:pt modelId="{5C8BA82A-7FEA-4C1F-AA98-72B2EC7E28B4}" type="parTrans" cxnId="{32B16823-C576-44CF-8630-C3987304240F}">
      <dgm:prSet/>
      <dgm:spPr/>
      <dgm:t>
        <a:bodyPr/>
        <a:lstStyle/>
        <a:p>
          <a:endParaRPr lang="ru-RU"/>
        </a:p>
      </dgm:t>
    </dgm:pt>
    <dgm:pt modelId="{F82B5165-D345-453C-B708-8AD91C0F3A5E}" type="sibTrans" cxnId="{32B16823-C576-44CF-8630-C3987304240F}">
      <dgm:prSet/>
      <dgm:spPr/>
      <dgm:t>
        <a:bodyPr/>
        <a:lstStyle/>
        <a:p>
          <a:endParaRPr lang="ru-RU"/>
        </a:p>
      </dgm:t>
    </dgm:pt>
    <dgm:pt modelId="{D72C1406-9D45-4015-B10C-602399E82E2D}">
      <dgm:prSet/>
      <dgm:spPr/>
      <dgm:t>
        <a:bodyPr/>
        <a:lstStyle/>
        <a:p>
          <a:pPr rtl="0"/>
          <a:r>
            <a:rPr lang="en-US"/>
            <a:t>Davlatimiz barcha fuqarolarga teng huquqlarni kafolatlaydi.</a:t>
          </a:r>
          <a:endParaRPr lang="ru-RU"/>
        </a:p>
      </dgm:t>
    </dgm:pt>
    <dgm:pt modelId="{331B714C-8C9C-4024-8D9B-EA3453367D3D}" type="parTrans" cxnId="{F26910CD-FD69-4C3E-A976-81657A4C5F94}">
      <dgm:prSet/>
      <dgm:spPr/>
      <dgm:t>
        <a:bodyPr/>
        <a:lstStyle/>
        <a:p>
          <a:endParaRPr lang="ru-RU"/>
        </a:p>
      </dgm:t>
    </dgm:pt>
    <dgm:pt modelId="{280ACBB6-2033-480E-AF6A-4EB27F364825}" type="sibTrans" cxnId="{F26910CD-FD69-4C3E-A976-81657A4C5F94}">
      <dgm:prSet/>
      <dgm:spPr/>
      <dgm:t>
        <a:bodyPr/>
        <a:lstStyle/>
        <a:p>
          <a:endParaRPr lang="ru-RU"/>
        </a:p>
      </dgm:t>
    </dgm:pt>
    <dgm:pt modelId="{606061B9-7E61-46F3-86A7-2E9ABAC02A22}" type="pres">
      <dgm:prSet presAssocID="{1946BFB4-831C-4333-9AD3-F610D1588269}" presName="Name0" presStyleCnt="0">
        <dgm:presLayoutVars>
          <dgm:dir/>
          <dgm:animLvl val="lvl"/>
          <dgm:resizeHandles val="exact"/>
        </dgm:presLayoutVars>
      </dgm:prSet>
      <dgm:spPr/>
    </dgm:pt>
    <dgm:pt modelId="{8F3E41FC-E889-4988-8FBB-0D88953D8947}" type="pres">
      <dgm:prSet presAssocID="{D474010F-9498-4771-BC33-FE89D2919172}" presName="linNode" presStyleCnt="0"/>
      <dgm:spPr/>
    </dgm:pt>
    <dgm:pt modelId="{918FBB68-1B2C-4302-9AE9-799342EEE3DD}" type="pres">
      <dgm:prSet presAssocID="{D474010F-9498-4771-BC33-FE89D2919172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B6947A01-1489-47BD-8478-D90F6E05B340}" type="pres">
      <dgm:prSet presAssocID="{D474010F-9498-4771-BC33-FE89D2919172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32B16823-C576-44CF-8630-C3987304240F}" srcId="{1946BFB4-831C-4333-9AD3-F610D1588269}" destId="{D474010F-9498-4771-BC33-FE89D2919172}" srcOrd="0" destOrd="0" parTransId="{5C8BA82A-7FEA-4C1F-AA98-72B2EC7E28B4}" sibTransId="{F82B5165-D345-453C-B708-8AD91C0F3A5E}"/>
    <dgm:cxn modelId="{DA75CD36-1A47-4214-9A18-BEAB66A97F9B}" type="presOf" srcId="{D474010F-9498-4771-BC33-FE89D2919172}" destId="{918FBB68-1B2C-4302-9AE9-799342EEE3DD}" srcOrd="0" destOrd="0" presId="urn:microsoft.com/office/officeart/2005/8/layout/vList5"/>
    <dgm:cxn modelId="{35FAD438-6157-4F80-9C41-7D31CDE4378F}" type="presOf" srcId="{1946BFB4-831C-4333-9AD3-F610D1588269}" destId="{606061B9-7E61-46F3-86A7-2E9ABAC02A22}" srcOrd="0" destOrd="0" presId="urn:microsoft.com/office/officeart/2005/8/layout/vList5"/>
    <dgm:cxn modelId="{2C63CC40-44CD-4FE5-83AD-C52FE0E8C3EB}" type="presOf" srcId="{D72C1406-9D45-4015-B10C-602399E82E2D}" destId="{B6947A01-1489-47BD-8478-D90F6E05B340}" srcOrd="0" destOrd="0" presId="urn:microsoft.com/office/officeart/2005/8/layout/vList5"/>
    <dgm:cxn modelId="{F26910CD-FD69-4C3E-A976-81657A4C5F94}" srcId="{D474010F-9498-4771-BC33-FE89D2919172}" destId="{D72C1406-9D45-4015-B10C-602399E82E2D}" srcOrd="0" destOrd="0" parTransId="{331B714C-8C9C-4024-8D9B-EA3453367D3D}" sibTransId="{280ACBB6-2033-480E-AF6A-4EB27F364825}"/>
    <dgm:cxn modelId="{643B714B-1643-4344-B11E-B3775F5B77A6}" type="presParOf" srcId="{606061B9-7E61-46F3-86A7-2E9ABAC02A22}" destId="{8F3E41FC-E889-4988-8FBB-0D88953D8947}" srcOrd="0" destOrd="0" presId="urn:microsoft.com/office/officeart/2005/8/layout/vList5"/>
    <dgm:cxn modelId="{3D66287B-F667-4867-8FFA-91A64E2F650B}" type="presParOf" srcId="{8F3E41FC-E889-4988-8FBB-0D88953D8947}" destId="{918FBB68-1B2C-4302-9AE9-799342EEE3DD}" srcOrd="0" destOrd="0" presId="urn:microsoft.com/office/officeart/2005/8/layout/vList5"/>
    <dgm:cxn modelId="{515EB100-5308-446C-AFD6-2C25726FFB33}" type="presParOf" srcId="{8F3E41FC-E889-4988-8FBB-0D88953D8947}" destId="{B6947A01-1489-47BD-8478-D90F6E05B34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01BD35-163A-4EA1-BBAA-CCD2D7C01C4E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4E3FFA5-DE4C-45D3-B34A-73BE2EDB47D7}">
      <dgm:prSet/>
      <dgm:spPr/>
      <dgm:t>
        <a:bodyPr/>
        <a:lstStyle/>
        <a:p>
          <a:pPr rtl="0"/>
          <a:r>
            <a:rPr lang="en-US"/>
            <a:t>O‘zbekistonda islom dini bilan bir qatorda pravoslav, yahudiy, budda va boshqa diniy konfessiyalar erkin faoliyat yuritmoqda. </a:t>
          </a:r>
          <a:endParaRPr lang="ru-RU"/>
        </a:p>
      </dgm:t>
    </dgm:pt>
    <dgm:pt modelId="{83F9A52B-91E2-460D-8B3D-55408B9EFB3B}" type="parTrans" cxnId="{E45E4AB4-5E33-45AA-899C-7248F63F3E3B}">
      <dgm:prSet/>
      <dgm:spPr/>
      <dgm:t>
        <a:bodyPr/>
        <a:lstStyle/>
        <a:p>
          <a:endParaRPr lang="ru-RU"/>
        </a:p>
      </dgm:t>
    </dgm:pt>
    <dgm:pt modelId="{714C7BBD-D484-4BE1-A39A-C20E9643169C}" type="sibTrans" cxnId="{E45E4AB4-5E33-45AA-899C-7248F63F3E3B}">
      <dgm:prSet/>
      <dgm:spPr/>
      <dgm:t>
        <a:bodyPr/>
        <a:lstStyle/>
        <a:p>
          <a:endParaRPr lang="ru-RU"/>
        </a:p>
      </dgm:t>
    </dgm:pt>
    <dgm:pt modelId="{BC57F4B9-6AFD-46C7-A4FF-3E264B3215F5}">
      <dgm:prSet/>
      <dgm:spPr/>
      <dgm:t>
        <a:bodyPr/>
        <a:lstStyle/>
        <a:p>
          <a:pPr rtl="0"/>
          <a:r>
            <a:rPr lang="en-US"/>
            <a:t>Diniy bag‘rikenglik mamlakatimizda totuvlik va barqarorlikning asosi bo‘lib xizmat qilmoqda.</a:t>
          </a:r>
          <a:endParaRPr lang="ru-RU"/>
        </a:p>
      </dgm:t>
    </dgm:pt>
    <dgm:pt modelId="{F87F5A4D-D6BB-43B7-ABFC-009457422FEC}" type="parTrans" cxnId="{EB254866-58C0-4C6F-9A82-766FE14A1099}">
      <dgm:prSet/>
      <dgm:spPr/>
      <dgm:t>
        <a:bodyPr/>
        <a:lstStyle/>
        <a:p>
          <a:endParaRPr lang="ru-RU"/>
        </a:p>
      </dgm:t>
    </dgm:pt>
    <dgm:pt modelId="{F6205CC5-9BC9-4814-9353-232DFD978D78}" type="sibTrans" cxnId="{EB254866-58C0-4C6F-9A82-766FE14A1099}">
      <dgm:prSet/>
      <dgm:spPr/>
      <dgm:t>
        <a:bodyPr/>
        <a:lstStyle/>
        <a:p>
          <a:endParaRPr lang="ru-RU"/>
        </a:p>
      </dgm:t>
    </dgm:pt>
    <dgm:pt modelId="{48EA0833-EA49-4E8F-8C9A-07BDFBFD399B}" type="pres">
      <dgm:prSet presAssocID="{6701BD35-163A-4EA1-BBAA-CCD2D7C01C4E}" presName="linearFlow" presStyleCnt="0">
        <dgm:presLayoutVars>
          <dgm:dir/>
          <dgm:animLvl val="lvl"/>
          <dgm:resizeHandles val="exact"/>
        </dgm:presLayoutVars>
      </dgm:prSet>
      <dgm:spPr/>
    </dgm:pt>
    <dgm:pt modelId="{FFE431A1-E29A-47F5-8FB7-4C2D2B3BA127}" type="pres">
      <dgm:prSet presAssocID="{D4E3FFA5-DE4C-45D3-B34A-73BE2EDB47D7}" presName="composite" presStyleCnt="0"/>
      <dgm:spPr/>
    </dgm:pt>
    <dgm:pt modelId="{4D2DA350-78D5-4E6A-A2C3-2B9E9D2F356F}" type="pres">
      <dgm:prSet presAssocID="{D4E3FFA5-DE4C-45D3-B34A-73BE2EDB47D7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5A011897-779F-4A13-9C40-E06C85F29B03}" type="pres">
      <dgm:prSet presAssocID="{D4E3FFA5-DE4C-45D3-B34A-73BE2EDB47D7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62DB192F-6C3A-40DE-8D19-90D646296E57}" type="presOf" srcId="{BC57F4B9-6AFD-46C7-A4FF-3E264B3215F5}" destId="{5A011897-779F-4A13-9C40-E06C85F29B03}" srcOrd="0" destOrd="0" presId="urn:microsoft.com/office/officeart/2005/8/layout/chevron2"/>
    <dgm:cxn modelId="{EB254866-58C0-4C6F-9A82-766FE14A1099}" srcId="{D4E3FFA5-DE4C-45D3-B34A-73BE2EDB47D7}" destId="{BC57F4B9-6AFD-46C7-A4FF-3E264B3215F5}" srcOrd="0" destOrd="0" parTransId="{F87F5A4D-D6BB-43B7-ABFC-009457422FEC}" sibTransId="{F6205CC5-9BC9-4814-9353-232DFD978D78}"/>
    <dgm:cxn modelId="{E2400A7C-A1F7-483A-9A35-FAAC4040919E}" type="presOf" srcId="{6701BD35-163A-4EA1-BBAA-CCD2D7C01C4E}" destId="{48EA0833-EA49-4E8F-8C9A-07BDFBFD399B}" srcOrd="0" destOrd="0" presId="urn:microsoft.com/office/officeart/2005/8/layout/chevron2"/>
    <dgm:cxn modelId="{E45E4AB4-5E33-45AA-899C-7248F63F3E3B}" srcId="{6701BD35-163A-4EA1-BBAA-CCD2D7C01C4E}" destId="{D4E3FFA5-DE4C-45D3-B34A-73BE2EDB47D7}" srcOrd="0" destOrd="0" parTransId="{83F9A52B-91E2-460D-8B3D-55408B9EFB3B}" sibTransId="{714C7BBD-D484-4BE1-A39A-C20E9643169C}"/>
    <dgm:cxn modelId="{90E4A8F0-0920-490D-9576-CF2DD99B0A1C}" type="presOf" srcId="{D4E3FFA5-DE4C-45D3-B34A-73BE2EDB47D7}" destId="{4D2DA350-78D5-4E6A-A2C3-2B9E9D2F356F}" srcOrd="0" destOrd="0" presId="urn:microsoft.com/office/officeart/2005/8/layout/chevron2"/>
    <dgm:cxn modelId="{8F800999-FCCA-4AAE-BD7E-32A6A531D64B}" type="presParOf" srcId="{48EA0833-EA49-4E8F-8C9A-07BDFBFD399B}" destId="{FFE431A1-E29A-47F5-8FB7-4C2D2B3BA127}" srcOrd="0" destOrd="0" presId="urn:microsoft.com/office/officeart/2005/8/layout/chevron2"/>
    <dgm:cxn modelId="{20F430F0-9C8D-4B88-B33E-2A1834528B9A}" type="presParOf" srcId="{FFE431A1-E29A-47F5-8FB7-4C2D2B3BA127}" destId="{4D2DA350-78D5-4E6A-A2C3-2B9E9D2F356F}" srcOrd="0" destOrd="0" presId="urn:microsoft.com/office/officeart/2005/8/layout/chevron2"/>
    <dgm:cxn modelId="{A853BD2A-AE04-4513-8240-E14CEF72C1C1}" type="presParOf" srcId="{FFE431A1-E29A-47F5-8FB7-4C2D2B3BA127}" destId="{5A011897-779F-4A13-9C40-E06C85F29B0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34B820-6E88-4619-9CBB-CB06B8FC4A7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6CAD3A0-41A2-4B34-9CA7-9341F9A9C1DA}">
      <dgm:prSet custT="1"/>
      <dgm:spPr/>
      <dgm:t>
        <a:bodyPr/>
        <a:lstStyle/>
        <a:p>
          <a:pPr rtl="0"/>
          <a:r>
            <a:rPr lang="en-US" sz="1800"/>
            <a:t>Yosh avlodni bag‘rikenglik ruhida tarbiyalash, ularning ongida boshqa millat, din va madaniyatga nisbatan hurmat uyg‘otish muhim vazifadir. </a:t>
          </a:r>
          <a:endParaRPr lang="ru-RU" sz="1800"/>
        </a:p>
      </dgm:t>
    </dgm:pt>
    <dgm:pt modelId="{58A377F5-3291-420C-8F0D-CBF74C7487E6}" type="parTrans" cxnId="{C0CEAAD9-4CAA-41C6-96A0-7B0BCFA8AF51}">
      <dgm:prSet/>
      <dgm:spPr/>
      <dgm:t>
        <a:bodyPr/>
        <a:lstStyle/>
        <a:p>
          <a:endParaRPr lang="ru-RU" sz="2000"/>
        </a:p>
      </dgm:t>
    </dgm:pt>
    <dgm:pt modelId="{140AAEAA-52E6-4921-8814-166DBA2F6153}" type="sibTrans" cxnId="{C0CEAAD9-4CAA-41C6-96A0-7B0BCFA8AF51}">
      <dgm:prSet/>
      <dgm:spPr/>
      <dgm:t>
        <a:bodyPr/>
        <a:lstStyle/>
        <a:p>
          <a:endParaRPr lang="ru-RU" sz="2000"/>
        </a:p>
      </dgm:t>
    </dgm:pt>
    <dgm:pt modelId="{53C4CC35-2A64-4F19-9F57-ADC765EF1603}">
      <dgm:prSet custT="1"/>
      <dgm:spPr/>
      <dgm:t>
        <a:bodyPr/>
        <a:lstStyle/>
        <a:p>
          <a:pPr rtl="0"/>
          <a:r>
            <a:rPr lang="en-US" sz="1800"/>
            <a:t>Maktab va oliy ta’lim muassasalarida bu borada ma’naviy-ma’rifiy ishlar olib boriladi.</a:t>
          </a:r>
          <a:endParaRPr lang="ru-RU" sz="1800"/>
        </a:p>
      </dgm:t>
    </dgm:pt>
    <dgm:pt modelId="{0108834D-2036-4295-B6EA-67FE3CC8216B}" type="parTrans" cxnId="{D45DE21B-A2E7-4953-A129-306FF4412987}">
      <dgm:prSet/>
      <dgm:spPr/>
      <dgm:t>
        <a:bodyPr/>
        <a:lstStyle/>
        <a:p>
          <a:endParaRPr lang="ru-RU" sz="2000"/>
        </a:p>
      </dgm:t>
    </dgm:pt>
    <dgm:pt modelId="{D0E8995E-D6F1-477F-950A-EBA431EFD72E}" type="sibTrans" cxnId="{D45DE21B-A2E7-4953-A129-306FF4412987}">
      <dgm:prSet/>
      <dgm:spPr/>
      <dgm:t>
        <a:bodyPr/>
        <a:lstStyle/>
        <a:p>
          <a:endParaRPr lang="ru-RU" sz="2000"/>
        </a:p>
      </dgm:t>
    </dgm:pt>
    <dgm:pt modelId="{0A230129-98AD-4BC6-AC4D-A886DB2339EC}" type="pres">
      <dgm:prSet presAssocID="{AE34B820-6E88-4619-9CBB-CB06B8FC4A7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083FDCC-A09F-46AD-B9D0-1934427F8A7B}" type="pres">
      <dgm:prSet presAssocID="{46CAD3A0-41A2-4B34-9CA7-9341F9A9C1DA}" presName="hierRoot1" presStyleCnt="0"/>
      <dgm:spPr/>
    </dgm:pt>
    <dgm:pt modelId="{6BFF70CA-1135-4636-A189-785913F6AE5D}" type="pres">
      <dgm:prSet presAssocID="{46CAD3A0-41A2-4B34-9CA7-9341F9A9C1DA}" presName="composite" presStyleCnt="0"/>
      <dgm:spPr/>
    </dgm:pt>
    <dgm:pt modelId="{29922188-6D16-4D68-AF2A-7CFF9E6607D9}" type="pres">
      <dgm:prSet presAssocID="{46CAD3A0-41A2-4B34-9CA7-9341F9A9C1DA}" presName="background" presStyleLbl="node0" presStyleIdx="0" presStyleCnt="1"/>
      <dgm:spPr/>
    </dgm:pt>
    <dgm:pt modelId="{07DA7C75-049F-4EC4-87D5-6447AC1F5014}" type="pres">
      <dgm:prSet presAssocID="{46CAD3A0-41A2-4B34-9CA7-9341F9A9C1DA}" presName="text" presStyleLbl="fgAcc0" presStyleIdx="0" presStyleCnt="1" custLinFactX="-22078" custLinFactNeighborX="-100000" custLinFactNeighborY="1657">
        <dgm:presLayoutVars>
          <dgm:chPref val="3"/>
        </dgm:presLayoutVars>
      </dgm:prSet>
      <dgm:spPr/>
    </dgm:pt>
    <dgm:pt modelId="{2F939B1B-1E20-470E-8104-A44B469DC794}" type="pres">
      <dgm:prSet presAssocID="{46CAD3A0-41A2-4B34-9CA7-9341F9A9C1DA}" presName="hierChild2" presStyleCnt="0"/>
      <dgm:spPr/>
    </dgm:pt>
    <dgm:pt modelId="{CC416010-516E-4936-A1FE-611630326510}" type="pres">
      <dgm:prSet presAssocID="{0108834D-2036-4295-B6EA-67FE3CC8216B}" presName="Name10" presStyleLbl="parChTrans1D2" presStyleIdx="0" presStyleCnt="1"/>
      <dgm:spPr/>
    </dgm:pt>
    <dgm:pt modelId="{8B727A98-86A8-4790-8BC2-97EAB1ECA32F}" type="pres">
      <dgm:prSet presAssocID="{53C4CC35-2A64-4F19-9F57-ADC765EF1603}" presName="hierRoot2" presStyleCnt="0"/>
      <dgm:spPr/>
    </dgm:pt>
    <dgm:pt modelId="{EAF7B242-D9D8-4EFF-A8EF-E731E0BD6F85}" type="pres">
      <dgm:prSet presAssocID="{53C4CC35-2A64-4F19-9F57-ADC765EF1603}" presName="composite2" presStyleCnt="0"/>
      <dgm:spPr/>
    </dgm:pt>
    <dgm:pt modelId="{638C3833-7B42-4A97-9478-F51E421F6BBA}" type="pres">
      <dgm:prSet presAssocID="{53C4CC35-2A64-4F19-9F57-ADC765EF1603}" presName="background2" presStyleLbl="node2" presStyleIdx="0" presStyleCnt="1"/>
      <dgm:spPr/>
    </dgm:pt>
    <dgm:pt modelId="{7BE4ECE8-155E-4950-B2AB-94D03847DAC0}" type="pres">
      <dgm:prSet presAssocID="{53C4CC35-2A64-4F19-9F57-ADC765EF1603}" presName="text2" presStyleLbl="fgAcc2" presStyleIdx="0" presStyleCnt="1" custLinFactX="42541" custLinFactNeighborX="100000" custLinFactNeighborY="-14635">
        <dgm:presLayoutVars>
          <dgm:chPref val="3"/>
        </dgm:presLayoutVars>
      </dgm:prSet>
      <dgm:spPr/>
    </dgm:pt>
    <dgm:pt modelId="{A1078FAA-7B00-40A3-A0BA-9C62D938601F}" type="pres">
      <dgm:prSet presAssocID="{53C4CC35-2A64-4F19-9F57-ADC765EF1603}" presName="hierChild3" presStyleCnt="0"/>
      <dgm:spPr/>
    </dgm:pt>
  </dgm:ptLst>
  <dgm:cxnLst>
    <dgm:cxn modelId="{D45DE21B-A2E7-4953-A129-306FF4412987}" srcId="{46CAD3A0-41A2-4B34-9CA7-9341F9A9C1DA}" destId="{53C4CC35-2A64-4F19-9F57-ADC765EF1603}" srcOrd="0" destOrd="0" parTransId="{0108834D-2036-4295-B6EA-67FE3CC8216B}" sibTransId="{D0E8995E-D6F1-477F-950A-EBA431EFD72E}"/>
    <dgm:cxn modelId="{6EDAF04B-A665-4A37-9C43-1654D0DBF3EA}" type="presOf" srcId="{0108834D-2036-4295-B6EA-67FE3CC8216B}" destId="{CC416010-516E-4936-A1FE-611630326510}" srcOrd="0" destOrd="0" presId="urn:microsoft.com/office/officeart/2005/8/layout/hierarchy1"/>
    <dgm:cxn modelId="{0572446E-8168-4FE4-A13F-4BED23350F0B}" type="presOf" srcId="{46CAD3A0-41A2-4B34-9CA7-9341F9A9C1DA}" destId="{07DA7C75-049F-4EC4-87D5-6447AC1F5014}" srcOrd="0" destOrd="0" presId="urn:microsoft.com/office/officeart/2005/8/layout/hierarchy1"/>
    <dgm:cxn modelId="{A4BC1CA9-62EF-43E4-9892-D6CFF74277AB}" type="presOf" srcId="{53C4CC35-2A64-4F19-9F57-ADC765EF1603}" destId="{7BE4ECE8-155E-4950-B2AB-94D03847DAC0}" srcOrd="0" destOrd="0" presId="urn:microsoft.com/office/officeart/2005/8/layout/hierarchy1"/>
    <dgm:cxn modelId="{0954F0D4-9F4D-4987-850A-3AC05A7A4C7E}" type="presOf" srcId="{AE34B820-6E88-4619-9CBB-CB06B8FC4A78}" destId="{0A230129-98AD-4BC6-AC4D-A886DB2339EC}" srcOrd="0" destOrd="0" presId="urn:microsoft.com/office/officeart/2005/8/layout/hierarchy1"/>
    <dgm:cxn modelId="{C0CEAAD9-4CAA-41C6-96A0-7B0BCFA8AF51}" srcId="{AE34B820-6E88-4619-9CBB-CB06B8FC4A78}" destId="{46CAD3A0-41A2-4B34-9CA7-9341F9A9C1DA}" srcOrd="0" destOrd="0" parTransId="{58A377F5-3291-420C-8F0D-CBF74C7487E6}" sibTransId="{140AAEAA-52E6-4921-8814-166DBA2F6153}"/>
    <dgm:cxn modelId="{0B14E505-9A6D-4607-9F60-556324F65E6F}" type="presParOf" srcId="{0A230129-98AD-4BC6-AC4D-A886DB2339EC}" destId="{D083FDCC-A09F-46AD-B9D0-1934427F8A7B}" srcOrd="0" destOrd="0" presId="urn:microsoft.com/office/officeart/2005/8/layout/hierarchy1"/>
    <dgm:cxn modelId="{3D062795-2D59-4ECB-88F9-F6F37A113C74}" type="presParOf" srcId="{D083FDCC-A09F-46AD-B9D0-1934427F8A7B}" destId="{6BFF70CA-1135-4636-A189-785913F6AE5D}" srcOrd="0" destOrd="0" presId="urn:microsoft.com/office/officeart/2005/8/layout/hierarchy1"/>
    <dgm:cxn modelId="{95435DD7-FB9D-4CAE-BC38-D58D2504E9C0}" type="presParOf" srcId="{6BFF70CA-1135-4636-A189-785913F6AE5D}" destId="{29922188-6D16-4D68-AF2A-7CFF9E6607D9}" srcOrd="0" destOrd="0" presId="urn:microsoft.com/office/officeart/2005/8/layout/hierarchy1"/>
    <dgm:cxn modelId="{EAFE36B5-73F7-4DAC-A09F-2D3A5914F311}" type="presParOf" srcId="{6BFF70CA-1135-4636-A189-785913F6AE5D}" destId="{07DA7C75-049F-4EC4-87D5-6447AC1F5014}" srcOrd="1" destOrd="0" presId="urn:microsoft.com/office/officeart/2005/8/layout/hierarchy1"/>
    <dgm:cxn modelId="{CAFD253F-1A78-413F-80EE-7069980F4487}" type="presParOf" srcId="{D083FDCC-A09F-46AD-B9D0-1934427F8A7B}" destId="{2F939B1B-1E20-470E-8104-A44B469DC794}" srcOrd="1" destOrd="0" presId="urn:microsoft.com/office/officeart/2005/8/layout/hierarchy1"/>
    <dgm:cxn modelId="{E464B248-A27C-455F-A7EE-788C8473CD2C}" type="presParOf" srcId="{2F939B1B-1E20-470E-8104-A44B469DC794}" destId="{CC416010-516E-4936-A1FE-611630326510}" srcOrd="0" destOrd="0" presId="urn:microsoft.com/office/officeart/2005/8/layout/hierarchy1"/>
    <dgm:cxn modelId="{9DD23F4B-AF0D-462C-BB89-EECF6302B36D}" type="presParOf" srcId="{2F939B1B-1E20-470E-8104-A44B469DC794}" destId="{8B727A98-86A8-4790-8BC2-97EAB1ECA32F}" srcOrd="1" destOrd="0" presId="urn:microsoft.com/office/officeart/2005/8/layout/hierarchy1"/>
    <dgm:cxn modelId="{6E00F633-DBCE-4738-89C2-72023AB1518F}" type="presParOf" srcId="{8B727A98-86A8-4790-8BC2-97EAB1ECA32F}" destId="{EAF7B242-D9D8-4EFF-A8EF-E731E0BD6F85}" srcOrd="0" destOrd="0" presId="urn:microsoft.com/office/officeart/2005/8/layout/hierarchy1"/>
    <dgm:cxn modelId="{FA0A6A56-1DA0-4442-B424-77328E37045F}" type="presParOf" srcId="{EAF7B242-D9D8-4EFF-A8EF-E731E0BD6F85}" destId="{638C3833-7B42-4A97-9478-F51E421F6BBA}" srcOrd="0" destOrd="0" presId="urn:microsoft.com/office/officeart/2005/8/layout/hierarchy1"/>
    <dgm:cxn modelId="{D6E76D6E-E0BC-45F7-A46C-102F42404921}" type="presParOf" srcId="{EAF7B242-D9D8-4EFF-A8EF-E731E0BD6F85}" destId="{7BE4ECE8-155E-4950-B2AB-94D03847DAC0}" srcOrd="1" destOrd="0" presId="urn:microsoft.com/office/officeart/2005/8/layout/hierarchy1"/>
    <dgm:cxn modelId="{861C9456-968B-4BE3-ACB2-835B6A3032D4}" type="presParOf" srcId="{8B727A98-86A8-4790-8BC2-97EAB1ECA32F}" destId="{A1078FAA-7B00-40A3-A0BA-9C62D938601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1D4298-8218-41E7-9AEA-93AB05A3E06D}">
      <dsp:nvSpPr>
        <dsp:cNvPr id="0" name=""/>
        <dsp:cNvSpPr/>
      </dsp:nvSpPr>
      <dsp:spPr>
        <a:xfrm>
          <a:off x="1271" y="422953"/>
          <a:ext cx="3954693" cy="39546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Bag‘rikenglik – bu boshqa odamlarning e’tiqodi, madaniyati, qarashlariga hurmat bilan qarash, ularni to‘g‘ri tushunishga intilishdir. </a:t>
          </a:r>
          <a:endParaRPr lang="ru-RU" sz="2500" kern="1200"/>
        </a:p>
      </dsp:txBody>
      <dsp:txXfrm>
        <a:off x="580422" y="1002104"/>
        <a:ext cx="2796391" cy="2796391"/>
      </dsp:txXfrm>
    </dsp:sp>
    <dsp:sp modelId="{828E1847-C4B1-4574-8C5F-824D2652A3C3}">
      <dsp:nvSpPr>
        <dsp:cNvPr id="0" name=""/>
        <dsp:cNvSpPr/>
      </dsp:nvSpPr>
      <dsp:spPr>
        <a:xfrm>
          <a:off x="3647903" y="-135995"/>
          <a:ext cx="2465853" cy="13347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/>
        </a:p>
      </dsp:txBody>
      <dsp:txXfrm>
        <a:off x="3647903" y="130947"/>
        <a:ext cx="2065440" cy="800825"/>
      </dsp:txXfrm>
    </dsp:sp>
    <dsp:sp modelId="{561278DC-C980-48BE-BDBA-CBFA2DD482DE}">
      <dsp:nvSpPr>
        <dsp:cNvPr id="0" name=""/>
        <dsp:cNvSpPr/>
      </dsp:nvSpPr>
      <dsp:spPr>
        <a:xfrm>
          <a:off x="5945273" y="422953"/>
          <a:ext cx="3954693" cy="39546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Bu tushuncha jamiyatda ijtimoiy barqarorlikni ta’minlaydi.</a:t>
          </a:r>
          <a:endParaRPr lang="ru-RU" sz="2500" kern="1200"/>
        </a:p>
      </dsp:txBody>
      <dsp:txXfrm>
        <a:off x="6524424" y="1002104"/>
        <a:ext cx="2796391" cy="2796391"/>
      </dsp:txXfrm>
    </dsp:sp>
    <dsp:sp modelId="{2474DDCF-7E68-49E5-93F1-72C125E62730}">
      <dsp:nvSpPr>
        <dsp:cNvPr id="0" name=""/>
        <dsp:cNvSpPr/>
      </dsp:nvSpPr>
      <dsp:spPr>
        <a:xfrm rot="10800000">
          <a:off x="3787480" y="3601886"/>
          <a:ext cx="2465853" cy="13347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/>
        </a:p>
      </dsp:txBody>
      <dsp:txXfrm rot="10800000">
        <a:off x="4187893" y="3868828"/>
        <a:ext cx="2065440" cy="8008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47A01-1489-47BD-8478-D90F6E05B340}">
      <dsp:nvSpPr>
        <dsp:cNvPr id="0" name=""/>
        <dsp:cNvSpPr/>
      </dsp:nvSpPr>
      <dsp:spPr>
        <a:xfrm rot="5400000">
          <a:off x="4812601" y="-768096"/>
          <a:ext cx="3840480" cy="63367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marL="285750" lvl="1" indent="-285750" algn="l" defTabSz="2578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5800" kern="1200"/>
            <a:t>Davlatimiz barcha fuqarolarga teng huquqlarni kafolatlaydi.</a:t>
          </a:r>
          <a:endParaRPr lang="ru-RU" sz="5800" kern="1200"/>
        </a:p>
      </dsp:txBody>
      <dsp:txXfrm rot="-5400000">
        <a:off x="3564446" y="667536"/>
        <a:ext cx="6149315" cy="3465526"/>
      </dsp:txXfrm>
    </dsp:sp>
    <dsp:sp modelId="{918FBB68-1B2C-4302-9AE9-799342EEE3DD}">
      <dsp:nvSpPr>
        <dsp:cNvPr id="0" name=""/>
        <dsp:cNvSpPr/>
      </dsp:nvSpPr>
      <dsp:spPr>
        <a:xfrm>
          <a:off x="0" y="0"/>
          <a:ext cx="3564445" cy="4800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O‘zbekistonda 130 dan ortiq millat va elat vakillari yashaydi. Har bir millatning tili, madaniyati va urf-odatlariga hurmat bilan qaraladi. </a:t>
          </a:r>
          <a:endParaRPr lang="ru-RU" sz="3200" kern="1200"/>
        </a:p>
      </dsp:txBody>
      <dsp:txXfrm>
        <a:off x="174002" y="174002"/>
        <a:ext cx="3216441" cy="44525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2DA350-78D5-4E6A-A2C3-2B9E9D2F356F}">
      <dsp:nvSpPr>
        <dsp:cNvPr id="0" name=""/>
        <dsp:cNvSpPr/>
      </dsp:nvSpPr>
      <dsp:spPr>
        <a:xfrm rot="5400000">
          <a:off x="-720089" y="720089"/>
          <a:ext cx="4800600" cy="33604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O‘zbekistonda islom dini bilan bir qatorda pravoslav, yahudiy, budda va boshqa diniy konfessiyalar erkin faoliyat yuritmoqda. </a:t>
          </a:r>
          <a:endParaRPr lang="ru-RU" sz="2000" kern="1200"/>
        </a:p>
      </dsp:txBody>
      <dsp:txXfrm rot="-5400000">
        <a:off x="1" y="1680209"/>
        <a:ext cx="3360420" cy="1440180"/>
      </dsp:txXfrm>
    </dsp:sp>
    <dsp:sp modelId="{5A011897-779F-4A13-9C40-E06C85F29B03}">
      <dsp:nvSpPr>
        <dsp:cNvPr id="0" name=""/>
        <dsp:cNvSpPr/>
      </dsp:nvSpPr>
      <dsp:spPr>
        <a:xfrm rot="5400000">
          <a:off x="5070634" y="-1710214"/>
          <a:ext cx="3120390" cy="65408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040" tIns="28575" rIns="28575" bIns="28575" numCol="1" spcCol="1270" anchor="ctr" anchorCtr="0">
          <a:noAutofit/>
        </a:bodyPr>
        <a:lstStyle/>
        <a:p>
          <a:pPr marL="285750" lvl="1" indent="-285750" algn="l" defTabSz="2000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500" kern="1200"/>
            <a:t>Diniy bag‘rikenglik mamlakatimizda totuvlik va barqarorlikning asosi bo‘lib xizmat qilmoqda.</a:t>
          </a:r>
          <a:endParaRPr lang="ru-RU" sz="4500" kern="1200"/>
        </a:p>
      </dsp:txBody>
      <dsp:txXfrm rot="-5400000">
        <a:off x="3360421" y="152324"/>
        <a:ext cx="6388493" cy="28157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416010-516E-4936-A1FE-611630326510}">
      <dsp:nvSpPr>
        <dsp:cNvPr id="0" name=""/>
        <dsp:cNvSpPr/>
      </dsp:nvSpPr>
      <dsp:spPr>
        <a:xfrm>
          <a:off x="1274200" y="1859719"/>
          <a:ext cx="6866763" cy="5397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894"/>
              </a:lnTo>
              <a:lnTo>
                <a:pt x="6866763" y="272894"/>
              </a:lnTo>
              <a:lnTo>
                <a:pt x="6866763" y="5397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922188-6D16-4D68-AF2A-7CFF9E6607D9}">
      <dsp:nvSpPr>
        <dsp:cNvPr id="0" name=""/>
        <dsp:cNvSpPr/>
      </dsp:nvSpPr>
      <dsp:spPr>
        <a:xfrm>
          <a:off x="-166023" y="30634"/>
          <a:ext cx="2880448" cy="18290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DA7C75-049F-4EC4-87D5-6447AC1F5014}">
      <dsp:nvSpPr>
        <dsp:cNvPr id="0" name=""/>
        <dsp:cNvSpPr/>
      </dsp:nvSpPr>
      <dsp:spPr>
        <a:xfrm>
          <a:off x="154026" y="334681"/>
          <a:ext cx="2880448" cy="18290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Yosh avlodni bag‘rikenglik ruhida tarbiyalash, ularning ongida boshqa millat, din va madaniyatga nisbatan hurmat uyg‘otish muhim vazifadir. </a:t>
          </a:r>
          <a:endParaRPr lang="ru-RU" sz="1800" kern="1200"/>
        </a:p>
      </dsp:txBody>
      <dsp:txXfrm>
        <a:off x="207598" y="388253"/>
        <a:ext cx="2773304" cy="1721940"/>
      </dsp:txXfrm>
    </dsp:sp>
    <dsp:sp modelId="{638C3833-7B42-4A97-9478-F51E421F6BBA}">
      <dsp:nvSpPr>
        <dsp:cNvPr id="0" name=""/>
        <dsp:cNvSpPr/>
      </dsp:nvSpPr>
      <dsp:spPr>
        <a:xfrm>
          <a:off x="6700740" y="2399454"/>
          <a:ext cx="2880448" cy="18290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E4ECE8-155E-4950-B2AB-94D03847DAC0}">
      <dsp:nvSpPr>
        <dsp:cNvPr id="0" name=""/>
        <dsp:cNvSpPr/>
      </dsp:nvSpPr>
      <dsp:spPr>
        <a:xfrm>
          <a:off x="7020789" y="2703502"/>
          <a:ext cx="2880448" cy="18290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Maktab va oliy ta’lim muassasalarida bu borada ma’naviy-ma’rifiy ishlar olib boriladi.</a:t>
          </a:r>
          <a:endParaRPr lang="ru-RU" sz="1800" kern="1200"/>
        </a:p>
      </dsp:txBody>
      <dsp:txXfrm>
        <a:off x="7074361" y="2757074"/>
        <a:ext cx="2773304" cy="1721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064" y="1905001"/>
            <a:ext cx="9801701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1064" y="4572000"/>
            <a:ext cx="8395801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1BC1-7D9D-43FE-BD8C-75B712F8E227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1462-E07E-436C-AD7F-8955D28F7A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1BC1-7D9D-43FE-BD8C-75B712F8E227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1462-E07E-436C-AD7F-8955D28F7A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3616" y="274639"/>
            <a:ext cx="2277163" cy="58515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042" y="274639"/>
            <a:ext cx="782156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1BC1-7D9D-43FE-BD8C-75B712F8E227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1462-E07E-436C-AD7F-8955D28F7A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1BC1-7D9D-43FE-BD8C-75B712F8E227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1462-E07E-436C-AD7F-8955D28F7A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506" y="5486400"/>
            <a:ext cx="9952274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506" y="3852863"/>
            <a:ext cx="7972132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1BC1-7D9D-43FE-BD8C-75B712F8E227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1462-E07E-436C-AD7F-8955D28F7A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043" y="1536192"/>
            <a:ext cx="475234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42411" y="1536192"/>
            <a:ext cx="475234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1BC1-7D9D-43FE-BD8C-75B712F8E227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1462-E07E-436C-AD7F-8955D28F7A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43" y="1535113"/>
            <a:ext cx="475234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043" y="2174875"/>
            <a:ext cx="47523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42411" y="1535113"/>
            <a:ext cx="475234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42411" y="2174875"/>
            <a:ext cx="47523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1BC1-7D9D-43FE-BD8C-75B712F8E227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1462-E07E-436C-AD7F-8955D28F7A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1BC1-7D9D-43FE-BD8C-75B712F8E227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1462-E07E-436C-AD7F-8955D28F7A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1BC1-7D9D-43FE-BD8C-75B712F8E227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1462-E07E-436C-AD7F-8955D28F7A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029" y="5495544"/>
            <a:ext cx="10098723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028" y="6096000"/>
            <a:ext cx="10098724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1BC1-7D9D-43FE-BD8C-75B712F8E227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1462-E07E-436C-AD7F-8955D28F7AB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028" y="381000"/>
            <a:ext cx="10098723" cy="49428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068" y="5495278"/>
            <a:ext cx="10098723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0989786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2068" y="6096000"/>
            <a:ext cx="10098723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1BC1-7D9D-43FE-BD8C-75B712F8E227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E21462-E07E-436C-AD7F-8955D28F7AB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43" y="274638"/>
            <a:ext cx="99007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43" y="1600200"/>
            <a:ext cx="9900708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989786" y="0"/>
            <a:ext cx="8910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989786" y="5486400"/>
            <a:ext cx="891064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85400" y="5648960"/>
            <a:ext cx="712851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72E21462-E07E-436C-AD7F-8955D28F7AB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211985" y="3994023"/>
            <a:ext cx="2367281" cy="475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176426" y="1591183"/>
            <a:ext cx="2438399" cy="475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8831BC1-7D9D-43FE-BD8C-75B712F8E227}" type="datetimeFigureOut">
              <a:rPr lang="ru-RU" smtClean="0"/>
              <a:t>14.04.2025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849" y="1555105"/>
            <a:ext cx="9801701" cy="2593975"/>
          </a:xfrm>
        </p:spPr>
        <p:txBody>
          <a:bodyPr/>
          <a:lstStyle/>
          <a:p>
            <a:pPr algn="ctr"/>
            <a:r>
              <a:rPr lang="en-US" sz="11500" dirty="0" err="1"/>
              <a:t>Bag‘rikeng</a:t>
            </a:r>
            <a:r>
              <a:rPr lang="en-US" sz="11500" dirty="0"/>
              <a:t> </a:t>
            </a:r>
            <a:r>
              <a:rPr lang="en-US" sz="11500" dirty="0" err="1"/>
              <a:t>yurtim</a:t>
            </a:r>
            <a:endParaRPr lang="ru-RU" sz="115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1-sinf </a:t>
            </a:r>
            <a:r>
              <a:rPr lang="en-US" sz="4000" dirty="0" err="1"/>
              <a:t>Tarbiya</a:t>
            </a:r>
            <a:r>
              <a:rPr lang="en-US" sz="4000" dirty="0"/>
              <a:t> </a:t>
            </a:r>
            <a:r>
              <a:rPr lang="en-US" sz="4000" dirty="0" err="1"/>
              <a:t>fani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481598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Xulosa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4400" dirty="0"/>
              <a:t>“</a:t>
            </a:r>
            <a:r>
              <a:rPr lang="en-US" sz="4400" dirty="0" err="1"/>
              <a:t>Bag‘rikeng</a:t>
            </a:r>
            <a:r>
              <a:rPr lang="en-US" sz="4400" dirty="0"/>
              <a:t> </a:t>
            </a:r>
            <a:r>
              <a:rPr lang="en-US" sz="4400" dirty="0" err="1"/>
              <a:t>yurtim</a:t>
            </a:r>
            <a:r>
              <a:rPr lang="en-US" sz="4400" dirty="0"/>
              <a:t>” </a:t>
            </a:r>
            <a:r>
              <a:rPr lang="en-US" sz="4400" dirty="0" err="1"/>
              <a:t>deganda</a:t>
            </a:r>
            <a:r>
              <a:rPr lang="en-US" sz="4400" dirty="0"/>
              <a:t> biz, </a:t>
            </a:r>
            <a:r>
              <a:rPr lang="en-US" sz="4400" dirty="0" err="1"/>
              <a:t>har</a:t>
            </a:r>
            <a:r>
              <a:rPr lang="en-US" sz="4400" dirty="0"/>
              <a:t> </a:t>
            </a:r>
            <a:r>
              <a:rPr lang="en-US" sz="4400" dirty="0" err="1"/>
              <a:t>bir</a:t>
            </a:r>
            <a:r>
              <a:rPr lang="en-US" sz="4400" dirty="0"/>
              <a:t> </a:t>
            </a:r>
            <a:r>
              <a:rPr lang="en-US" sz="4400" dirty="0" err="1"/>
              <a:t>fuqaroning</a:t>
            </a:r>
            <a:r>
              <a:rPr lang="en-US" sz="4400" dirty="0"/>
              <a:t> </a:t>
            </a:r>
            <a:r>
              <a:rPr lang="en-US" sz="4400" dirty="0" err="1"/>
              <a:t>hurmatini</a:t>
            </a:r>
            <a:r>
              <a:rPr lang="en-US" sz="4400" dirty="0"/>
              <a:t> </a:t>
            </a:r>
            <a:r>
              <a:rPr lang="en-US" sz="4400" dirty="0" err="1"/>
              <a:t>saqlaydigan</a:t>
            </a:r>
            <a:r>
              <a:rPr lang="en-US" sz="4400" dirty="0"/>
              <a:t>, </a:t>
            </a:r>
            <a:r>
              <a:rPr lang="en-US" sz="4400" dirty="0" err="1"/>
              <a:t>barcha</a:t>
            </a:r>
            <a:r>
              <a:rPr lang="en-US" sz="4400" dirty="0"/>
              <a:t> </a:t>
            </a:r>
            <a:r>
              <a:rPr lang="en-US" sz="4400" dirty="0" err="1"/>
              <a:t>millat</a:t>
            </a:r>
            <a:r>
              <a:rPr lang="en-US" sz="4400" dirty="0"/>
              <a:t> </a:t>
            </a:r>
            <a:r>
              <a:rPr lang="en-US" sz="4400" dirty="0" err="1"/>
              <a:t>va</a:t>
            </a:r>
            <a:r>
              <a:rPr lang="en-US" sz="4400" dirty="0"/>
              <a:t> </a:t>
            </a:r>
            <a:r>
              <a:rPr lang="en-US" sz="4400" dirty="0" err="1"/>
              <a:t>elatlarga</a:t>
            </a:r>
            <a:r>
              <a:rPr lang="en-US" sz="4400" dirty="0"/>
              <a:t> </a:t>
            </a:r>
            <a:r>
              <a:rPr lang="en-US" sz="4400" dirty="0" err="1"/>
              <a:t>birdek</a:t>
            </a:r>
            <a:r>
              <a:rPr lang="en-US" sz="4400" dirty="0"/>
              <a:t> </a:t>
            </a:r>
            <a:r>
              <a:rPr lang="en-US" sz="4400" dirty="0" err="1"/>
              <a:t>mehr</a:t>
            </a:r>
            <a:r>
              <a:rPr lang="en-US" sz="4400" dirty="0"/>
              <a:t> </a:t>
            </a:r>
            <a:r>
              <a:rPr lang="en-US" sz="4400" dirty="0" err="1"/>
              <a:t>bilan</a:t>
            </a:r>
            <a:r>
              <a:rPr lang="en-US" sz="4400" dirty="0"/>
              <a:t> </a:t>
            </a:r>
            <a:r>
              <a:rPr lang="en-US" sz="4400" dirty="0" err="1"/>
              <a:t>qaraydigan</a:t>
            </a:r>
            <a:r>
              <a:rPr lang="en-US" sz="4400" dirty="0"/>
              <a:t> </a:t>
            </a:r>
            <a:r>
              <a:rPr lang="en-US" sz="4400" dirty="0" err="1"/>
              <a:t>yurtni</a:t>
            </a:r>
            <a:r>
              <a:rPr lang="en-US" sz="4400" dirty="0"/>
              <a:t> </a:t>
            </a:r>
            <a:r>
              <a:rPr lang="en-US" sz="4400" dirty="0" err="1"/>
              <a:t>tushunamiz</a:t>
            </a:r>
            <a:r>
              <a:rPr lang="en-US" sz="4400" dirty="0"/>
              <a:t>. </a:t>
            </a:r>
            <a:r>
              <a:rPr lang="en-US" sz="4400" dirty="0" err="1"/>
              <a:t>Bag‘rikenglik</a:t>
            </a:r>
            <a:r>
              <a:rPr lang="en-US" sz="4400" dirty="0"/>
              <a:t> — </a:t>
            </a:r>
            <a:r>
              <a:rPr lang="en-US" sz="4400" dirty="0" err="1"/>
              <a:t>bu</a:t>
            </a:r>
            <a:r>
              <a:rPr lang="en-US" sz="4400" dirty="0"/>
              <a:t> </a:t>
            </a:r>
            <a:r>
              <a:rPr lang="en-US" sz="4400" dirty="0" err="1"/>
              <a:t>tinchlik</a:t>
            </a:r>
            <a:r>
              <a:rPr lang="en-US" sz="4400" dirty="0"/>
              <a:t>, </a:t>
            </a:r>
            <a:r>
              <a:rPr lang="en-US" sz="4400" dirty="0" err="1"/>
              <a:t>taraqqiyot</a:t>
            </a:r>
            <a:r>
              <a:rPr lang="en-US" sz="4400" dirty="0"/>
              <a:t> </a:t>
            </a:r>
            <a:r>
              <a:rPr lang="en-US" sz="4400" dirty="0" err="1"/>
              <a:t>va</a:t>
            </a:r>
            <a:r>
              <a:rPr lang="en-US" sz="4400" dirty="0"/>
              <a:t> </a:t>
            </a:r>
            <a:r>
              <a:rPr lang="en-US" sz="4400" dirty="0" err="1"/>
              <a:t>kelajak</a:t>
            </a:r>
            <a:r>
              <a:rPr lang="en-US" sz="4400" dirty="0"/>
              <a:t> </a:t>
            </a:r>
            <a:r>
              <a:rPr lang="en-US" sz="4400" dirty="0" err="1"/>
              <a:t>poydevoridir</a:t>
            </a:r>
            <a:r>
              <a:rPr lang="en-US" sz="4400" dirty="0"/>
              <a:t>.</a:t>
            </a:r>
          </a:p>
          <a:p>
            <a:pPr algn="just"/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776678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Kirish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321" y="1600201"/>
            <a:ext cx="6282487" cy="4525963"/>
          </a:xfrm>
        </p:spPr>
        <p:txBody>
          <a:bodyPr/>
          <a:lstStyle/>
          <a:p>
            <a:pPr algn="just"/>
            <a:r>
              <a:rPr lang="en-US" b="1" dirty="0" err="1"/>
              <a:t>Bag‘rikenglik</a:t>
            </a:r>
            <a:r>
              <a:rPr lang="en-US" dirty="0"/>
              <a:t> 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insonlar</a:t>
            </a:r>
            <a:r>
              <a:rPr lang="en-US" dirty="0"/>
              <a:t> </a:t>
            </a:r>
            <a:r>
              <a:rPr lang="en-US" dirty="0" err="1"/>
              <a:t>o‘rtasida</a:t>
            </a:r>
            <a:r>
              <a:rPr lang="en-US" dirty="0"/>
              <a:t> </a:t>
            </a:r>
            <a:r>
              <a:rPr lang="en-US" dirty="0" err="1"/>
              <a:t>tinchlik</a:t>
            </a:r>
            <a:r>
              <a:rPr lang="en-US" dirty="0"/>
              <a:t>, </a:t>
            </a:r>
            <a:r>
              <a:rPr lang="en-US" dirty="0" err="1"/>
              <a:t>totuvlik</a:t>
            </a:r>
            <a:r>
              <a:rPr lang="en-US" dirty="0"/>
              <a:t>, </a:t>
            </a:r>
            <a:r>
              <a:rPr lang="en-US" dirty="0" err="1"/>
              <a:t>hurmat</a:t>
            </a:r>
            <a:r>
              <a:rPr lang="en-US" dirty="0"/>
              <a:t>, </a:t>
            </a:r>
            <a:r>
              <a:rPr lang="en-US" dirty="0" err="1"/>
              <a:t>mehr-oqibat</a:t>
            </a:r>
            <a:r>
              <a:rPr lang="en-US" dirty="0"/>
              <a:t> </a:t>
            </a: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yashash</a:t>
            </a:r>
            <a:r>
              <a:rPr lang="en-US" dirty="0"/>
              <a:t> </a:t>
            </a:r>
            <a:r>
              <a:rPr lang="en-US" dirty="0" err="1"/>
              <a:t>tamoyilidir</a:t>
            </a:r>
            <a:r>
              <a:rPr lang="en-US" dirty="0"/>
              <a:t>. </a:t>
            </a:r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qadimdan</a:t>
            </a:r>
            <a:r>
              <a:rPr lang="en-US" dirty="0"/>
              <a:t> </a:t>
            </a:r>
            <a:r>
              <a:rPr lang="en-US" dirty="0" err="1"/>
              <a:t>ko‘plab</a:t>
            </a:r>
            <a:r>
              <a:rPr lang="en-US" dirty="0"/>
              <a:t> </a:t>
            </a:r>
            <a:r>
              <a:rPr lang="en-US" dirty="0" err="1"/>
              <a:t>millat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elatlarni</a:t>
            </a:r>
            <a:r>
              <a:rPr lang="en-US" dirty="0"/>
              <a:t> </a:t>
            </a:r>
            <a:r>
              <a:rPr lang="en-US" dirty="0" err="1"/>
              <a:t>bag‘riga</a:t>
            </a:r>
            <a:r>
              <a:rPr lang="en-US" dirty="0"/>
              <a:t> </a:t>
            </a:r>
            <a:r>
              <a:rPr lang="en-US" dirty="0" err="1"/>
              <a:t>olgan</a:t>
            </a:r>
            <a:r>
              <a:rPr lang="en-US" dirty="0"/>
              <a:t> </a:t>
            </a:r>
            <a:r>
              <a:rPr lang="en-US" dirty="0" err="1"/>
              <a:t>yurtdir</a:t>
            </a:r>
            <a:r>
              <a:rPr lang="en-US" dirty="0"/>
              <a:t>. Shu </a:t>
            </a:r>
            <a:r>
              <a:rPr lang="en-US" dirty="0" err="1"/>
              <a:t>sababli</a:t>
            </a:r>
            <a:r>
              <a:rPr lang="en-US" dirty="0"/>
              <a:t>, </a:t>
            </a:r>
            <a:r>
              <a:rPr lang="en-US" dirty="0" err="1"/>
              <a:t>bag‘rikenglik</a:t>
            </a:r>
            <a:r>
              <a:rPr lang="en-US" dirty="0"/>
              <a:t> </a:t>
            </a:r>
            <a:r>
              <a:rPr lang="en-US" dirty="0" err="1"/>
              <a:t>bizning</a:t>
            </a:r>
            <a:r>
              <a:rPr lang="en-US" dirty="0"/>
              <a:t> </a:t>
            </a:r>
            <a:r>
              <a:rPr lang="en-US" dirty="0" err="1"/>
              <a:t>milliy</a:t>
            </a:r>
            <a:r>
              <a:rPr lang="en-US" dirty="0"/>
              <a:t> </a:t>
            </a:r>
            <a:r>
              <a:rPr lang="en-US" dirty="0" err="1"/>
              <a:t>qadriyatlarimizdan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32" y="1844824"/>
            <a:ext cx="4502723" cy="3939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6819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Bag‘rikenglik</a:t>
            </a:r>
            <a:r>
              <a:rPr lang="en-US" dirty="0"/>
              <a:t> </a:t>
            </a:r>
            <a:r>
              <a:rPr lang="en-US" dirty="0" err="1"/>
              <a:t>tushunchasi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2015031"/>
              </p:ext>
            </p:extLst>
          </p:nvPr>
        </p:nvGraphicFramePr>
        <p:xfrm>
          <a:off x="593725" y="1600200"/>
          <a:ext cx="9901238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7826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O‘zbekiston</a:t>
            </a:r>
            <a:r>
              <a:rPr lang="en-US" dirty="0"/>
              <a:t> – </a:t>
            </a:r>
            <a:r>
              <a:rPr lang="en-US" dirty="0" err="1"/>
              <a:t>ko‘p</a:t>
            </a:r>
            <a:r>
              <a:rPr lang="en-US" dirty="0"/>
              <a:t> </a:t>
            </a:r>
            <a:r>
              <a:rPr lang="en-US" dirty="0" err="1"/>
              <a:t>millatli</a:t>
            </a:r>
            <a:r>
              <a:rPr lang="en-US" dirty="0"/>
              <a:t> yurt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1345069"/>
              </p:ext>
            </p:extLst>
          </p:nvPr>
        </p:nvGraphicFramePr>
        <p:xfrm>
          <a:off x="593725" y="1600200"/>
          <a:ext cx="9901238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7105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Konstitutsiyaviy</a:t>
            </a:r>
            <a:r>
              <a:rPr lang="en-US" dirty="0"/>
              <a:t> </a:t>
            </a:r>
            <a:r>
              <a:rPr lang="en-US" dirty="0" err="1"/>
              <a:t>asoslar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793" y="1268760"/>
            <a:ext cx="5886866" cy="5112568"/>
          </a:xfrm>
        </p:spPr>
        <p:txBody>
          <a:bodyPr>
            <a:noAutofit/>
          </a:bodyPr>
          <a:lstStyle/>
          <a:p>
            <a:pPr algn="ctr"/>
            <a:r>
              <a:rPr lang="en-US" sz="3600" dirty="0" err="1"/>
              <a:t>O‘zbekiston</a:t>
            </a:r>
            <a:r>
              <a:rPr lang="en-US" sz="3600" dirty="0"/>
              <a:t> </a:t>
            </a:r>
            <a:r>
              <a:rPr lang="en-US" sz="3600" dirty="0" err="1"/>
              <a:t>Respublikasi</a:t>
            </a:r>
            <a:r>
              <a:rPr lang="en-US" sz="3600" dirty="0"/>
              <a:t> </a:t>
            </a:r>
            <a:r>
              <a:rPr lang="en-US" sz="3600" dirty="0" err="1"/>
              <a:t>Konstitutsiyasining</a:t>
            </a:r>
            <a:r>
              <a:rPr lang="en-US" sz="3600" dirty="0"/>
              <a:t> 8-moddasida </a:t>
            </a:r>
            <a:r>
              <a:rPr lang="en-US" sz="3600" dirty="0" err="1"/>
              <a:t>aytilishicha</a:t>
            </a:r>
            <a:r>
              <a:rPr lang="en-US" sz="3600" dirty="0"/>
              <a:t>, “</a:t>
            </a:r>
            <a:r>
              <a:rPr lang="en-US" sz="3600" dirty="0" err="1"/>
              <a:t>O‘zbekiston</a:t>
            </a:r>
            <a:r>
              <a:rPr lang="en-US" sz="3600" dirty="0"/>
              <a:t> </a:t>
            </a:r>
            <a:r>
              <a:rPr lang="en-US" sz="3600" dirty="0" err="1"/>
              <a:t>Respublikasida</a:t>
            </a:r>
            <a:r>
              <a:rPr lang="en-US" sz="3600" dirty="0"/>
              <a:t> </a:t>
            </a:r>
            <a:r>
              <a:rPr lang="en-US" sz="3600" dirty="0" err="1"/>
              <a:t>yashovchi</a:t>
            </a:r>
            <a:r>
              <a:rPr lang="en-US" sz="3600" dirty="0"/>
              <a:t> </a:t>
            </a:r>
            <a:r>
              <a:rPr lang="en-US" sz="3600" dirty="0" err="1"/>
              <a:t>barcha</a:t>
            </a:r>
            <a:r>
              <a:rPr lang="en-US" sz="3600" dirty="0"/>
              <a:t> </a:t>
            </a:r>
            <a:r>
              <a:rPr lang="en-US" sz="3600" dirty="0" err="1"/>
              <a:t>millatlar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elatlarning</a:t>
            </a:r>
            <a:r>
              <a:rPr lang="en-US" sz="3600" dirty="0"/>
              <a:t> </a:t>
            </a:r>
            <a:r>
              <a:rPr lang="en-US" sz="3600" dirty="0" err="1"/>
              <a:t>huquq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erkinliklari</a:t>
            </a:r>
            <a:r>
              <a:rPr lang="en-US" sz="3600" dirty="0"/>
              <a:t> </a:t>
            </a:r>
            <a:r>
              <a:rPr lang="en-US" sz="3600" dirty="0" err="1"/>
              <a:t>tengdir</a:t>
            </a:r>
            <a:r>
              <a:rPr lang="en-US" sz="3600" dirty="0"/>
              <a:t>.” Bu </a:t>
            </a:r>
            <a:r>
              <a:rPr lang="en-US" sz="3600" dirty="0" err="1"/>
              <a:t>esa</a:t>
            </a:r>
            <a:r>
              <a:rPr lang="en-US" sz="3600" dirty="0"/>
              <a:t> </a:t>
            </a:r>
            <a:r>
              <a:rPr lang="en-US" sz="3600" dirty="0" err="1"/>
              <a:t>bag‘rikenglik</a:t>
            </a:r>
            <a:r>
              <a:rPr lang="en-US" sz="3600" dirty="0"/>
              <a:t> </a:t>
            </a:r>
            <a:r>
              <a:rPr lang="en-US" sz="3600" dirty="0" err="1"/>
              <a:t>siyosatining</a:t>
            </a:r>
            <a:r>
              <a:rPr lang="en-US" sz="3600" dirty="0"/>
              <a:t> </a:t>
            </a:r>
            <a:r>
              <a:rPr lang="en-US" sz="3600" dirty="0" err="1"/>
              <a:t>huquqiy</a:t>
            </a:r>
            <a:r>
              <a:rPr lang="en-US" sz="3600" dirty="0"/>
              <a:t> </a:t>
            </a:r>
            <a:r>
              <a:rPr lang="en-US" sz="3600" dirty="0" err="1"/>
              <a:t>asosidir</a:t>
            </a:r>
            <a:r>
              <a:rPr lang="en-US" sz="3600" dirty="0"/>
              <a:t>.</a:t>
            </a:r>
            <a:endParaRPr lang="ru-RU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771" y="1484784"/>
            <a:ext cx="5056294" cy="4948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892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Diniy</a:t>
            </a:r>
            <a:r>
              <a:rPr lang="en-US" dirty="0"/>
              <a:t> </a:t>
            </a:r>
            <a:r>
              <a:rPr lang="en-US" dirty="0" err="1"/>
              <a:t>bag‘rikenglik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1364673"/>
              </p:ext>
            </p:extLst>
          </p:nvPr>
        </p:nvGraphicFramePr>
        <p:xfrm>
          <a:off x="593725" y="1600200"/>
          <a:ext cx="9901238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3208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Madaniyatlararo</a:t>
            </a:r>
            <a:r>
              <a:rPr lang="en-US" dirty="0"/>
              <a:t> </a:t>
            </a:r>
            <a:r>
              <a:rPr lang="en-US" dirty="0" err="1"/>
              <a:t>muloqot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817" y="1495325"/>
            <a:ext cx="5346382" cy="3733875"/>
          </a:xfrm>
        </p:spPr>
        <p:txBody>
          <a:bodyPr>
            <a:noAutofit/>
          </a:bodyPr>
          <a:lstStyle/>
          <a:p>
            <a:pPr algn="ctr"/>
            <a:r>
              <a:rPr lang="en-US" sz="3600" dirty="0" err="1"/>
              <a:t>Har</a:t>
            </a:r>
            <a:r>
              <a:rPr lang="en-US" sz="3600" dirty="0"/>
              <a:t> </a:t>
            </a:r>
            <a:r>
              <a:rPr lang="en-US" sz="3600" dirty="0" err="1"/>
              <a:t>yili</a:t>
            </a:r>
            <a:r>
              <a:rPr lang="en-US" sz="3600" dirty="0"/>
              <a:t> </a:t>
            </a:r>
            <a:r>
              <a:rPr lang="en-US" sz="3600" dirty="0" err="1"/>
              <a:t>O‘zbekistonda</a:t>
            </a:r>
            <a:r>
              <a:rPr lang="en-US" sz="3600" dirty="0"/>
              <a:t> </a:t>
            </a:r>
            <a:r>
              <a:rPr lang="en-US" sz="3600" dirty="0" err="1"/>
              <a:t>turli</a:t>
            </a:r>
            <a:r>
              <a:rPr lang="en-US" sz="3600" dirty="0"/>
              <a:t> </a:t>
            </a:r>
            <a:r>
              <a:rPr lang="en-US" sz="3600" dirty="0" err="1"/>
              <a:t>milliy</a:t>
            </a:r>
            <a:r>
              <a:rPr lang="en-US" sz="3600" dirty="0"/>
              <a:t> </a:t>
            </a:r>
            <a:r>
              <a:rPr lang="en-US" sz="3600" dirty="0" err="1"/>
              <a:t>madaniyat</a:t>
            </a:r>
            <a:r>
              <a:rPr lang="en-US" sz="3600" dirty="0"/>
              <a:t> </a:t>
            </a:r>
            <a:r>
              <a:rPr lang="en-US" sz="3600" dirty="0" err="1"/>
              <a:t>markazlari</a:t>
            </a:r>
            <a:r>
              <a:rPr lang="en-US" sz="3600" dirty="0"/>
              <a:t> </a:t>
            </a:r>
            <a:r>
              <a:rPr lang="en-US" sz="3600" dirty="0" err="1"/>
              <a:t>tomonidan</a:t>
            </a:r>
            <a:r>
              <a:rPr lang="en-US" sz="3600" dirty="0"/>
              <a:t> </a:t>
            </a:r>
            <a:r>
              <a:rPr lang="en-US" sz="3600" dirty="0" err="1"/>
              <a:t>bayramlar</a:t>
            </a:r>
            <a:r>
              <a:rPr lang="en-US" sz="3600" dirty="0"/>
              <a:t>, </a:t>
            </a:r>
            <a:r>
              <a:rPr lang="en-US" sz="3600" dirty="0" err="1"/>
              <a:t>festivallar</a:t>
            </a:r>
            <a:r>
              <a:rPr lang="en-US" sz="3600" dirty="0"/>
              <a:t>, </a:t>
            </a:r>
            <a:r>
              <a:rPr lang="en-US" sz="3600" dirty="0" err="1"/>
              <a:t>ko‘rgazmalar</a:t>
            </a:r>
            <a:r>
              <a:rPr lang="en-US" sz="3600" dirty="0"/>
              <a:t> </a:t>
            </a:r>
            <a:r>
              <a:rPr lang="en-US" sz="3600" dirty="0" err="1"/>
              <a:t>tashkil</a:t>
            </a:r>
            <a:r>
              <a:rPr lang="en-US" sz="3600" dirty="0"/>
              <a:t> </a:t>
            </a:r>
            <a:r>
              <a:rPr lang="en-US" sz="3600" dirty="0" err="1"/>
              <a:t>etiladi</a:t>
            </a:r>
            <a:r>
              <a:rPr lang="en-US" sz="3600" dirty="0"/>
              <a:t>. Bu </a:t>
            </a:r>
            <a:r>
              <a:rPr lang="en-US" sz="3600" dirty="0" err="1"/>
              <a:t>tadbirlar</a:t>
            </a:r>
            <a:r>
              <a:rPr lang="en-US" sz="3600" dirty="0"/>
              <a:t> </a:t>
            </a:r>
            <a:r>
              <a:rPr lang="en-US" sz="3600" dirty="0" err="1"/>
              <a:t>millatlararo</a:t>
            </a:r>
            <a:r>
              <a:rPr lang="en-US" sz="3600" dirty="0"/>
              <a:t> </a:t>
            </a:r>
            <a:r>
              <a:rPr lang="en-US" sz="3600" dirty="0" err="1"/>
              <a:t>do‘stlik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o‘zaro</a:t>
            </a:r>
            <a:r>
              <a:rPr lang="en-US" sz="3600" dirty="0"/>
              <a:t> </a:t>
            </a:r>
            <a:r>
              <a:rPr lang="en-US" sz="3600" dirty="0" err="1"/>
              <a:t>hurmatni</a:t>
            </a:r>
            <a:r>
              <a:rPr lang="en-US" sz="3600" dirty="0"/>
              <a:t> </a:t>
            </a:r>
            <a:r>
              <a:rPr lang="en-US" sz="3600" dirty="0" err="1"/>
              <a:t>mustahkamlaydi</a:t>
            </a:r>
            <a:r>
              <a:rPr lang="en-US" sz="3600" dirty="0"/>
              <a:t>.</a:t>
            </a:r>
          </a:p>
          <a:p>
            <a:pPr algn="ctr"/>
            <a:endParaRPr lang="ru-RU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950" y="1656319"/>
            <a:ext cx="5574580" cy="4580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7592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Bag‘rikenglik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yoshlarga</a:t>
            </a:r>
            <a:r>
              <a:rPr lang="en-US" dirty="0"/>
              <a:t> </a:t>
            </a:r>
            <a:r>
              <a:rPr lang="en-US" dirty="0" err="1"/>
              <a:t>tarbiya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0589179"/>
              </p:ext>
            </p:extLst>
          </p:nvPr>
        </p:nvGraphicFramePr>
        <p:xfrm>
          <a:off x="593725" y="1600200"/>
          <a:ext cx="9901238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2707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Bag‘rikenglik</a:t>
            </a:r>
            <a:r>
              <a:rPr lang="en-US" dirty="0"/>
              <a:t> – </a:t>
            </a:r>
            <a:r>
              <a:rPr lang="en-US" dirty="0" err="1"/>
              <a:t>tinchlik</a:t>
            </a:r>
            <a:r>
              <a:rPr lang="en-US" dirty="0"/>
              <a:t> </a:t>
            </a:r>
            <a:r>
              <a:rPr lang="en-US" dirty="0" err="1"/>
              <a:t>garovi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305" y="1600201"/>
            <a:ext cx="6426503" cy="4525963"/>
          </a:xfrm>
        </p:spPr>
        <p:txBody>
          <a:bodyPr>
            <a:normAutofit/>
          </a:bodyPr>
          <a:lstStyle/>
          <a:p>
            <a:pPr algn="just"/>
            <a:r>
              <a:rPr lang="en-US" sz="4000" dirty="0" err="1"/>
              <a:t>Bag‘rikenglik</a:t>
            </a:r>
            <a:r>
              <a:rPr lang="en-US" sz="4000" dirty="0"/>
              <a:t> </a:t>
            </a:r>
            <a:r>
              <a:rPr lang="en-US" sz="4000" dirty="0" err="1"/>
              <a:t>bo‘lmagan</a:t>
            </a:r>
            <a:r>
              <a:rPr lang="en-US" sz="4000" dirty="0"/>
              <a:t> </a:t>
            </a:r>
            <a:r>
              <a:rPr lang="en-US" sz="4000" dirty="0" err="1"/>
              <a:t>jamiyatda</a:t>
            </a:r>
            <a:r>
              <a:rPr lang="en-US" sz="4000" dirty="0"/>
              <a:t> </a:t>
            </a:r>
            <a:r>
              <a:rPr lang="en-US" sz="4000" dirty="0" err="1"/>
              <a:t>nizolar</a:t>
            </a:r>
            <a:r>
              <a:rPr lang="en-US" sz="4000" dirty="0"/>
              <a:t>, </a:t>
            </a:r>
            <a:r>
              <a:rPr lang="en-US" sz="4000" dirty="0" err="1"/>
              <a:t>urushlar</a:t>
            </a:r>
            <a:r>
              <a:rPr lang="en-US" sz="4000" dirty="0"/>
              <a:t>, </a:t>
            </a:r>
            <a:r>
              <a:rPr lang="en-US" sz="4000" dirty="0" err="1"/>
              <a:t>ixtiloflar</a:t>
            </a:r>
            <a:r>
              <a:rPr lang="en-US" sz="4000" dirty="0"/>
              <a:t> </a:t>
            </a:r>
            <a:r>
              <a:rPr lang="en-US" sz="4000" dirty="0" err="1"/>
              <a:t>yuzaga</a:t>
            </a:r>
            <a:r>
              <a:rPr lang="en-US" sz="4000" dirty="0"/>
              <a:t> </a:t>
            </a:r>
            <a:r>
              <a:rPr lang="en-US" sz="4000" dirty="0" err="1"/>
              <a:t>keladi</a:t>
            </a:r>
            <a:r>
              <a:rPr lang="en-US" sz="4000" dirty="0"/>
              <a:t>. </a:t>
            </a:r>
            <a:r>
              <a:rPr lang="en-US" sz="4000" dirty="0" err="1"/>
              <a:t>O‘zbek</a:t>
            </a:r>
            <a:r>
              <a:rPr lang="en-US" sz="4000" dirty="0"/>
              <a:t> </a:t>
            </a:r>
            <a:r>
              <a:rPr lang="en-US" sz="4000" dirty="0" err="1"/>
              <a:t>xalqining</a:t>
            </a:r>
            <a:r>
              <a:rPr lang="en-US" sz="4000" dirty="0"/>
              <a:t> </a:t>
            </a:r>
            <a:r>
              <a:rPr lang="en-US" sz="4000" dirty="0" err="1"/>
              <a:t>bag‘rikenglik</a:t>
            </a:r>
            <a:r>
              <a:rPr lang="en-US" sz="4000" dirty="0"/>
              <a:t> </a:t>
            </a:r>
            <a:r>
              <a:rPr lang="en-US" sz="4000" dirty="0" err="1"/>
              <a:t>fazilati</a:t>
            </a:r>
            <a:r>
              <a:rPr lang="en-US" sz="4000" dirty="0"/>
              <a:t> </a:t>
            </a:r>
            <a:r>
              <a:rPr lang="en-US" sz="4000" dirty="0" err="1"/>
              <a:t>tufayli</a:t>
            </a:r>
            <a:r>
              <a:rPr lang="en-US" sz="4000" dirty="0"/>
              <a:t> </a:t>
            </a:r>
            <a:r>
              <a:rPr lang="en-US" sz="4000" dirty="0" err="1"/>
              <a:t>yurtimizda</a:t>
            </a:r>
            <a:r>
              <a:rPr lang="en-US" sz="4000" dirty="0"/>
              <a:t> </a:t>
            </a:r>
            <a:r>
              <a:rPr lang="en-US" sz="4000" dirty="0" err="1"/>
              <a:t>tinchlik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barqarorlik</a:t>
            </a:r>
            <a:r>
              <a:rPr lang="en-US" sz="4000" dirty="0"/>
              <a:t> </a:t>
            </a:r>
            <a:r>
              <a:rPr lang="en-US" sz="4000" dirty="0" err="1"/>
              <a:t>hukm</a:t>
            </a:r>
            <a:r>
              <a:rPr lang="en-US" sz="4000" dirty="0"/>
              <a:t> </a:t>
            </a:r>
            <a:r>
              <a:rPr lang="en-US" sz="4000" dirty="0" err="1"/>
              <a:t>surmoqda</a:t>
            </a:r>
            <a:r>
              <a:rPr lang="en-US" sz="4000" dirty="0"/>
              <a:t>.</a:t>
            </a:r>
            <a:endParaRPr lang="ru-RU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33" y="1890170"/>
            <a:ext cx="4422685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13363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9</TotalTime>
  <Words>359</Words>
  <Application>Microsoft Office PowerPoint</Application>
  <PresentationFormat>Произвольный</PresentationFormat>
  <Paragraphs>24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Соседство</vt:lpstr>
      <vt:lpstr>Bag‘rikeng yurtim</vt:lpstr>
      <vt:lpstr>Kirish</vt:lpstr>
      <vt:lpstr>Bag‘rikenglik tushunchasi</vt:lpstr>
      <vt:lpstr>O‘zbekiston – ko‘p millatli yurt</vt:lpstr>
      <vt:lpstr>Konstitutsiyaviy asoslar</vt:lpstr>
      <vt:lpstr>Diniy bag‘rikenglik</vt:lpstr>
      <vt:lpstr>Madaniyatlararo muloqot</vt:lpstr>
      <vt:lpstr>Bag‘rikenglik va yoshlarga tarbiya</vt:lpstr>
      <vt:lpstr>Bag‘rikenglik – tinchlik garovi</vt:lpstr>
      <vt:lpstr>Xulosa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Bag‘rikeng yurtim</dc:title>
  <dc:creator>Пользователь</dc:creator>
  <cp:lastModifiedBy>C O M P U T E R S</cp:lastModifiedBy>
  <cp:revision>2</cp:revision>
  <dcterms:created xsi:type="dcterms:W3CDTF">2025-04-14T05:46:46Z</dcterms:created>
  <dcterms:modified xsi:type="dcterms:W3CDTF">2025-04-14T09:58:06Z</dcterms:modified>
</cp:coreProperties>
</file>