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4630400" cy="8229600"/>
  <p:notesSz cx="8229600" cy="14630400"/>
  <p:embeddedFontLst>
    <p:embeddedFont>
      <p:font typeface="Quattrocento" charset="0"/>
      <p:regular r:id="rId14"/>
    </p:embeddedFont>
    <p:embeddedFont>
      <p:font typeface="Calibri" pitchFamily="34" charset="0"/>
      <p:regular r:id="rId15"/>
      <p:bold r:id="rId16"/>
      <p:italic r:id="rId17"/>
      <p:boldItalic r:id="rId18"/>
    </p:embeddedFont>
    <p:embeddedFont>
      <p:font typeface="Trebuchet MS" pitchFamily="34" charset="0"/>
      <p:regular r:id="rId19"/>
      <p:bold r:id="rId20"/>
      <p:italic r:id="rId21"/>
      <p:boldItalic r:id="rId22"/>
    </p:embeddedFont>
    <p:embeddedFont>
      <p:font typeface="Georgia" pitchFamily="18" charset="0"/>
      <p:regular r:id="rId23"/>
      <p:bold r:id="rId24"/>
      <p:italic r:id="rId25"/>
      <p:boldItalic r:id="rId2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mDU" initials="N" lastIdx="1" clrIdx="0">
    <p:extLst>
      <p:ext uri="{19B8F6BF-5375-455C-9EA6-DF929625EA0E}">
        <p15:presenceInfo xmlns:p15="http://schemas.microsoft.com/office/powerpoint/2012/main" xmlns="" userId="NamDU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66" d="100"/>
          <a:sy n="66" d="100"/>
        </p:scale>
        <p:origin x="-792" y="-278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0221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4640304"/>
            <a:ext cx="14630400" cy="3589296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4630400" cy="4640304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3182773"/>
            <a:ext cx="14630400" cy="27432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920240"/>
            <a:ext cx="14630400" cy="612648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58072" y="6063055"/>
            <a:ext cx="9019216" cy="1058543"/>
          </a:xfrm>
        </p:spPr>
        <p:txBody>
          <a:bodyPr>
            <a:normAutofit/>
          </a:bodyPr>
          <a:lstStyle>
            <a:lvl1pPr marL="0" indent="0" algn="l">
              <a:buNone/>
              <a:defRPr sz="3100">
                <a:solidFill>
                  <a:schemeClr val="tx2"/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8130" y="3758749"/>
            <a:ext cx="11480562" cy="2151800"/>
          </a:xfrm>
          <a:effectLst/>
        </p:spPr>
        <p:txBody>
          <a:bodyPr>
            <a:noAutofit/>
          </a:bodyPr>
          <a:lstStyle>
            <a:lvl1pPr marL="914354" indent="-653110" algn="l">
              <a:defRPr sz="7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0" y="877823"/>
            <a:ext cx="10241280" cy="416966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46013" y="451821"/>
            <a:ext cx="3291840" cy="6286007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18582" y="877823"/>
            <a:ext cx="7726859" cy="58736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828800" y="877824"/>
            <a:ext cx="10241280" cy="416966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640304"/>
            <a:ext cx="14630400" cy="3589296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4630400" cy="4640304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182773"/>
            <a:ext cx="14630400" cy="27432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920240"/>
            <a:ext cx="14630400" cy="612648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3112" y="2607178"/>
            <a:ext cx="9546666" cy="2908015"/>
          </a:xfrm>
          <a:effectLst/>
        </p:spPr>
        <p:txBody>
          <a:bodyPr anchor="b"/>
          <a:lstStyle>
            <a:lvl1pPr algn="r">
              <a:defRPr sz="6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901" y="5529013"/>
            <a:ext cx="9552790" cy="1002552"/>
          </a:xfrm>
        </p:spPr>
        <p:txBody>
          <a:bodyPr anchor="t"/>
          <a:lstStyle>
            <a:lvl1pPr marL="0" indent="0" algn="r">
              <a:buNone/>
              <a:defRPr sz="2900">
                <a:solidFill>
                  <a:schemeClr val="tx2"/>
                </a:solidFill>
              </a:defRPr>
            </a:lvl1pPr>
            <a:lvl2pPr marL="65311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0622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593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61244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655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91866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7177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22488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828799" y="877823"/>
            <a:ext cx="5354726" cy="416966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7432243" y="877824"/>
            <a:ext cx="5354726" cy="416966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877824"/>
            <a:ext cx="5354726" cy="767714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3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0315" y="1680392"/>
            <a:ext cx="5354726" cy="3291840"/>
          </a:xfrm>
        </p:spPr>
        <p:txBody>
          <a:bodyPr>
            <a:normAutofit/>
          </a:bodyPr>
          <a:lstStyle>
            <a:lvl1pPr>
              <a:defRPr sz="2600"/>
            </a:lvl1pPr>
            <a:lvl2pPr>
              <a:defRPr sz="26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5683" y="877824"/>
            <a:ext cx="5354726" cy="767714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3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marL="0" lvl="0" indent="0" algn="ctr" defTabSz="1306220" rtl="0" eaLnBrk="1" latinLnBrk="0" hangingPunct="1">
              <a:spcBef>
                <a:spcPct val="20000"/>
              </a:spcBef>
              <a:spcAft>
                <a:spcPts val="429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040" y="1678838"/>
            <a:ext cx="5354726" cy="3291840"/>
          </a:xfrm>
        </p:spPr>
        <p:txBody>
          <a:bodyPr>
            <a:normAutofit/>
          </a:bodyPr>
          <a:lstStyle>
            <a:lvl1pPr>
              <a:defRPr sz="2600"/>
            </a:lvl1pPr>
            <a:lvl2pPr>
              <a:defRPr sz="26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2553" y="2651760"/>
            <a:ext cx="5817736" cy="1510192"/>
          </a:xfrm>
          <a:effectLst/>
        </p:spPr>
        <p:txBody>
          <a:bodyPr anchor="b">
            <a:noAutofit/>
          </a:bodyPr>
          <a:lstStyle>
            <a:lvl1pPr marL="326555" indent="-326555" algn="l">
              <a:defRPr sz="40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49625" y="877824"/>
            <a:ext cx="6427336" cy="5873676"/>
          </a:xfrm>
        </p:spPr>
        <p:txBody>
          <a:bodyPr anchor="ctr"/>
          <a:lstStyle>
            <a:lvl1pPr>
              <a:defRPr sz="31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0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21224" y="4197362"/>
            <a:ext cx="5421856" cy="2567422"/>
          </a:xfrm>
        </p:spPr>
        <p:txBody>
          <a:bodyPr/>
          <a:lstStyle>
            <a:lvl1pPr marL="0" indent="0">
              <a:buNone/>
              <a:defRPr sz="20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640304"/>
            <a:ext cx="14630400" cy="3589296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4630400" cy="4640304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3182773"/>
            <a:ext cx="14630400" cy="27432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920240"/>
            <a:ext cx="14630400" cy="612648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160280" y="1371600"/>
            <a:ext cx="6583680" cy="3753367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900"/>
            </a:lvl1pPr>
            <a:lvl2pPr marL="653110" indent="0">
              <a:buNone/>
              <a:defRPr sz="4000"/>
            </a:lvl2pPr>
            <a:lvl3pPr marL="1306220" indent="0">
              <a:buNone/>
              <a:defRPr sz="3400"/>
            </a:lvl3pPr>
            <a:lvl4pPr marL="1959331" indent="0">
              <a:buNone/>
              <a:defRPr sz="2900"/>
            </a:lvl4pPr>
            <a:lvl5pPr marL="2612441" indent="0">
              <a:buNone/>
              <a:defRPr sz="2900"/>
            </a:lvl5pPr>
            <a:lvl6pPr marL="3265551" indent="0">
              <a:buNone/>
              <a:defRPr sz="2900"/>
            </a:lvl6pPr>
            <a:lvl7pPr marL="3918661" indent="0">
              <a:buNone/>
              <a:defRPr sz="2900"/>
            </a:lvl7pPr>
            <a:lvl8pPr marL="4571771" indent="0">
              <a:buNone/>
              <a:defRPr sz="2900"/>
            </a:lvl8pPr>
            <a:lvl9pPr marL="5224882" indent="0">
              <a:buNone/>
              <a:defRPr sz="29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04619" y="1212583"/>
            <a:ext cx="5910582" cy="2595624"/>
          </a:xfrm>
        </p:spPr>
        <p:txBody>
          <a:bodyPr anchor="b"/>
          <a:lstStyle>
            <a:lvl1pPr marL="261244" indent="-261244">
              <a:buFont typeface="Georgia" pitchFamily="18" charset="0"/>
              <a:buChar char="*"/>
              <a:defRPr sz="23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3629" y="5357305"/>
            <a:ext cx="10213661" cy="1371600"/>
          </a:xfrm>
        </p:spPr>
        <p:txBody>
          <a:bodyPr anchor="b">
            <a:noAutofit/>
          </a:bodyPr>
          <a:lstStyle>
            <a:lvl1pPr algn="l">
              <a:defRPr sz="6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26480"/>
            <a:ext cx="14630400" cy="210312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4630400" cy="612648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4521965"/>
            <a:ext cx="14630400" cy="27432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920240"/>
            <a:ext cx="14630400" cy="612648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69263" y="5246602"/>
            <a:ext cx="10420018" cy="1371600"/>
          </a:xfrm>
          <a:prstGeom prst="rect">
            <a:avLst/>
          </a:prstGeom>
          <a:effectLst/>
        </p:spPr>
        <p:txBody>
          <a:bodyPr vert="horz" lIns="130622" tIns="65311" rIns="130622" bIns="65311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878712"/>
            <a:ext cx="10241280" cy="4169664"/>
          </a:xfrm>
          <a:prstGeom prst="rect">
            <a:avLst/>
          </a:prstGeom>
        </p:spPr>
        <p:txBody>
          <a:bodyPr vert="horz" lIns="130622" tIns="65311" rIns="130622" bIns="6531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875520" y="7406641"/>
            <a:ext cx="40233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9/23/2025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519" y="7406641"/>
            <a:ext cx="5364482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00" y="7406641"/>
            <a:ext cx="292608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7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marL="457177" indent="-457177" algn="r" defTabSz="130622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6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26555" indent="-261244" algn="l" defTabSz="1306220" rtl="0" eaLnBrk="1" latinLnBrk="0" hangingPunct="1">
        <a:spcBef>
          <a:spcPct val="20000"/>
        </a:spcBef>
        <a:spcAft>
          <a:spcPts val="429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3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83732" indent="-261244" algn="l" defTabSz="1306220" rtl="0" eaLnBrk="1" latinLnBrk="0" hangingPunct="1">
        <a:spcBef>
          <a:spcPct val="20000"/>
        </a:spcBef>
        <a:spcAft>
          <a:spcPts val="429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75598" indent="-261244" algn="l" defTabSz="1306220" rtl="0" eaLnBrk="1" latinLnBrk="0" hangingPunct="1">
        <a:spcBef>
          <a:spcPct val="20000"/>
        </a:spcBef>
        <a:spcAft>
          <a:spcPts val="429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567464" indent="-261244" algn="l" defTabSz="1306220" rtl="0" eaLnBrk="1" latinLnBrk="0" hangingPunct="1">
        <a:spcBef>
          <a:spcPct val="20000"/>
        </a:spcBef>
        <a:spcAft>
          <a:spcPts val="429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985455" indent="-261244" algn="l" defTabSz="1306220" rtl="0" eaLnBrk="1" latinLnBrk="0" hangingPunct="1">
        <a:spcBef>
          <a:spcPct val="20000"/>
        </a:spcBef>
        <a:spcAft>
          <a:spcPts val="429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377321" indent="-261244" algn="l" defTabSz="1306220" rtl="0" eaLnBrk="1" latinLnBrk="0" hangingPunct="1">
        <a:spcBef>
          <a:spcPct val="20000"/>
        </a:spcBef>
        <a:spcAft>
          <a:spcPts val="429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808374" indent="-261244" algn="l" defTabSz="1306220" rtl="0" eaLnBrk="1" latinLnBrk="0" hangingPunct="1">
        <a:spcBef>
          <a:spcPct val="20000"/>
        </a:spcBef>
        <a:spcAft>
          <a:spcPts val="429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265551" indent="-261244" algn="l" defTabSz="1306220" rtl="0" eaLnBrk="1" latinLnBrk="0" hangingPunct="1">
        <a:spcBef>
          <a:spcPct val="20000"/>
        </a:spcBef>
        <a:spcAft>
          <a:spcPts val="429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696604" indent="-261244" algn="l" defTabSz="1306220" rtl="0" eaLnBrk="1" latinLnBrk="0" hangingPunct="1">
        <a:spcBef>
          <a:spcPct val="20000"/>
        </a:spcBef>
        <a:spcAft>
          <a:spcPts val="429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7479" y="456549"/>
            <a:ext cx="7569041" cy="57937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3000" b="1" dirty="0" smtClean="0">
                <a:latin typeface="Times New Roman" pitchFamily="18" charset="0"/>
                <a:ea typeface="Quattrocento" pitchFamily="34" charset="-122"/>
                <a:cs typeface="Times New Roman" pitchFamily="18" charset="0"/>
              </a:rPr>
              <a:t>10 </a:t>
            </a:r>
            <a:r>
              <a:rPr lang="en-US" sz="3000" b="1" dirty="0" err="1" smtClean="0">
                <a:latin typeface="Times New Roman" pitchFamily="18" charset="0"/>
                <a:ea typeface="Quattrocento" pitchFamily="34" charset="-122"/>
                <a:cs typeface="Times New Roman" pitchFamily="18" charset="0"/>
              </a:rPr>
              <a:t>va</a:t>
            </a:r>
            <a:r>
              <a:rPr lang="en-US" sz="3000" b="1" dirty="0" smtClean="0">
                <a:latin typeface="Times New Roman" pitchFamily="18" charset="0"/>
                <a:ea typeface="Quattrocento" pitchFamily="34" charset="-122"/>
                <a:cs typeface="Times New Roman" pitchFamily="18" charset="0"/>
              </a:rPr>
              <a:t> 100 </a:t>
            </a:r>
            <a:r>
              <a:rPr lang="en-US" sz="3000" b="1" dirty="0" err="1" smtClean="0">
                <a:latin typeface="Times New Roman" pitchFamily="18" charset="0"/>
                <a:ea typeface="Quattrocento" pitchFamily="34" charset="-122"/>
                <a:cs typeface="Times New Roman" pitchFamily="18" charset="0"/>
              </a:rPr>
              <a:t>ichida</a:t>
            </a:r>
            <a:r>
              <a:rPr lang="en-US" sz="3000" b="1" dirty="0" smtClean="0">
                <a:latin typeface="Times New Roman" pitchFamily="18" charset="0"/>
                <a:ea typeface="Quattrocento" pitchFamily="34" charset="-122"/>
                <a:cs typeface="Times New Roman" pitchFamily="18" charset="0"/>
              </a:rPr>
              <a:t> </a:t>
            </a:r>
            <a:r>
              <a:rPr lang="en-US" sz="3000" b="1" dirty="0" err="1" smtClean="0">
                <a:latin typeface="Times New Roman" pitchFamily="18" charset="0"/>
                <a:ea typeface="Quattrocento" pitchFamily="34" charset="-122"/>
                <a:cs typeface="Times New Roman" pitchFamily="18" charset="0"/>
              </a:rPr>
              <a:t>nomanfiy</a:t>
            </a:r>
            <a:r>
              <a:rPr lang="en-US" sz="3000" b="1" dirty="0" smtClean="0">
                <a:latin typeface="Times New Roman" pitchFamily="18" charset="0"/>
                <a:ea typeface="Quattrocento" pitchFamily="34" charset="-122"/>
                <a:cs typeface="Times New Roman" pitchFamily="18" charset="0"/>
              </a:rPr>
              <a:t> </a:t>
            </a:r>
            <a:r>
              <a:rPr lang="en-US" sz="3000" b="1" dirty="0" err="1" smtClean="0">
                <a:latin typeface="Times New Roman" pitchFamily="18" charset="0"/>
                <a:ea typeface="Quattrocento" pitchFamily="34" charset="-122"/>
                <a:cs typeface="Times New Roman" pitchFamily="18" charset="0"/>
              </a:rPr>
              <a:t>butun</a:t>
            </a:r>
            <a:r>
              <a:rPr lang="en-US" sz="3000" b="1" dirty="0" smtClean="0">
                <a:latin typeface="Times New Roman" pitchFamily="18" charset="0"/>
                <a:ea typeface="Quattrocento" pitchFamily="34" charset="-122"/>
                <a:cs typeface="Times New Roman" pitchFamily="18" charset="0"/>
              </a:rPr>
              <a:t> </a:t>
            </a:r>
            <a:r>
              <a:rPr lang="en-US" sz="3000" b="1" dirty="0" err="1" smtClean="0">
                <a:latin typeface="Times New Roman" pitchFamily="18" charset="0"/>
                <a:ea typeface="Quattrocento" pitchFamily="34" charset="-122"/>
                <a:cs typeface="Times New Roman" pitchFamily="18" charset="0"/>
              </a:rPr>
              <a:t>sonlarni</a:t>
            </a:r>
            <a:r>
              <a:rPr lang="en-US" sz="3000" b="1" dirty="0" smtClean="0">
                <a:latin typeface="Times New Roman" pitchFamily="18" charset="0"/>
                <a:ea typeface="Quattrocento" pitchFamily="34" charset="-122"/>
                <a:cs typeface="Times New Roman" pitchFamily="18" charset="0"/>
              </a:rPr>
              <a:t> </a:t>
            </a:r>
            <a:r>
              <a:rPr lang="en-US" sz="3000" b="1" dirty="0" err="1" smtClean="0">
                <a:latin typeface="Times New Roman" pitchFamily="18" charset="0"/>
                <a:ea typeface="Quattrocento" pitchFamily="34" charset="-122"/>
                <a:cs typeface="Times New Roman" pitchFamily="18" charset="0"/>
              </a:rPr>
              <a:t>nomerlashga</a:t>
            </a:r>
            <a:r>
              <a:rPr lang="en-US" sz="3000" b="1" dirty="0" smtClean="0">
                <a:latin typeface="Times New Roman" pitchFamily="18" charset="0"/>
                <a:ea typeface="Quattrocento" pitchFamily="34" charset="-122"/>
                <a:cs typeface="Times New Roman" pitchFamily="18" charset="0"/>
              </a:rPr>
              <a:t> </a:t>
            </a:r>
            <a:r>
              <a:rPr lang="en-US" sz="3000" b="1" dirty="0" err="1" smtClean="0">
                <a:latin typeface="Times New Roman" pitchFamily="18" charset="0"/>
                <a:ea typeface="Quattrocento" pitchFamily="34" charset="-122"/>
                <a:cs typeface="Times New Roman" pitchFamily="18" charset="0"/>
              </a:rPr>
              <a:t>o‘rgatish</a:t>
            </a:r>
            <a:r>
              <a:rPr lang="en-US" sz="3000" b="1" dirty="0" smtClean="0">
                <a:latin typeface="Times New Roman" pitchFamily="18" charset="0"/>
                <a:ea typeface="Quattrocento" pitchFamily="34" charset="-122"/>
                <a:cs typeface="Times New Roman" pitchFamily="18" charset="0"/>
              </a:rPr>
              <a:t> </a:t>
            </a:r>
            <a:r>
              <a:rPr lang="en-US" sz="3000" b="1" dirty="0" err="1" smtClean="0">
                <a:latin typeface="Times New Roman" pitchFamily="18" charset="0"/>
                <a:ea typeface="Quattrocento" pitchFamily="34" charset="-122"/>
                <a:cs typeface="Times New Roman" pitchFamily="18" charset="0"/>
              </a:rPr>
              <a:t>metodikasi</a:t>
            </a:r>
            <a:endParaRPr lang="en-US" sz="3000" b="1" dirty="0" smtClean="0">
              <a:latin typeface="Times New Roman" pitchFamily="18" charset="0"/>
              <a:ea typeface="Quattrocento" pitchFamily="34" charset="-122"/>
              <a:cs typeface="Times New Roman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Reja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 algn="ctr">
              <a:lnSpc>
                <a:spcPct val="150000"/>
              </a:lnSpc>
              <a:buAutoNum type="arabicPeriod"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Nomanfiy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butun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son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tushunchasi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lnSpc>
                <a:spcPct val="150000"/>
              </a:lnSpc>
              <a:buAutoNum type="arabicPeriod"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Nomanfiy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butun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sonlarni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taqqoslash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ctr">
              <a:lnSpc>
                <a:spcPct val="150000"/>
              </a:lnSpc>
              <a:buAutoNum type="arabicPeriod"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Nomanfiy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butun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sonlar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ayirmasi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mavjudligi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yagonaligi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lnSpc>
                <a:spcPct val="150000"/>
              </a:lnSpc>
              <a:buAutoNum type="arabicPeriod"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Nomanfiy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butun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sonlar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to'plamini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aksiomatik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qurish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967442" y="7429916"/>
            <a:ext cx="359926" cy="359926"/>
          </a:xfrm>
          <a:prstGeom prst="roundRect">
            <a:avLst>
              <a:gd name="adj" fmla="val 25402682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062" y="7437536"/>
            <a:ext cx="344686" cy="34468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439763" y="7413128"/>
            <a:ext cx="3635693" cy="393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dirty="0" err="1" smtClean="0">
                <a:latin typeface="Quattrocento Bold" pitchFamily="34" charset="0"/>
                <a:ea typeface="Quattrocento Bold" pitchFamily="34" charset="-122"/>
                <a:cs typeface="Quattrocento Bold" pitchFamily="34" charset="-120"/>
              </a:rPr>
              <a:t>Ma‘ruzachi</a:t>
            </a:r>
            <a:r>
              <a:rPr lang="en-US" sz="2200" b="1" dirty="0" smtClean="0">
                <a:latin typeface="Quattrocento Bold" pitchFamily="34" charset="0"/>
                <a:ea typeface="Quattrocento Bold" pitchFamily="34" charset="-122"/>
                <a:cs typeface="Quattrocento Bold" pitchFamily="34" charset="-120"/>
              </a:rPr>
              <a:t>:  </a:t>
            </a:r>
            <a:r>
              <a:rPr lang="en-US" sz="2200" b="1" dirty="0">
                <a:latin typeface="Quattrocento Bold" pitchFamily="34" charset="0"/>
                <a:ea typeface="Quattrocento Bold" pitchFamily="34" charset="-122"/>
                <a:cs typeface="Quattrocento Bold" pitchFamily="34" charset="-120"/>
              </a:rPr>
              <a:t>Abdurasul Mirzaakbarov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596985"/>
            <a:ext cx="12954952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400" b="1" dirty="0"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FOYDALANILGAN     ADABIYOTLAR    RO'YHATI.</a:t>
            </a:r>
            <a:endParaRPr lang="en-US" sz="2400" b="1" dirty="0"/>
          </a:p>
        </p:txBody>
      </p:sp>
      <p:sp>
        <p:nvSpPr>
          <p:cNvPr id="3" name="Text 1"/>
          <p:cNvSpPr/>
          <p:nvPr/>
        </p:nvSpPr>
        <p:spPr>
          <a:xfrm>
            <a:off x="837724" y="2219325"/>
            <a:ext cx="12954952" cy="1408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00"/>
              </a:lnSpc>
            </a:pPr>
            <a:r>
              <a:rPr lang="en-US" sz="2000" dirty="0" smtClean="0"/>
              <a:t>1. N</a:t>
            </a:r>
            <a:r>
              <a:rPr lang="en-US" sz="2000" dirty="0"/>
              <a:t>. HAMEDOVA, Z. </a:t>
            </a:r>
            <a:r>
              <a:rPr lang="en-US" sz="2000" dirty="0" smtClean="0"/>
              <a:t>IBRAGIMOVA, T</a:t>
            </a:r>
            <a:r>
              <a:rPr lang="en-US" sz="2000" dirty="0"/>
              <a:t>. TASETOV </a:t>
            </a:r>
            <a:r>
              <a:rPr lang="en-US" sz="2000" dirty="0" smtClean="0"/>
              <a:t>“</a:t>
            </a:r>
            <a:r>
              <a:rPr lang="en-US" sz="2000" dirty="0" err="1" smtClean="0"/>
              <a:t>MATEMATlKA</a:t>
            </a:r>
            <a:r>
              <a:rPr lang="en-US" sz="2000" dirty="0"/>
              <a:t>” </a:t>
            </a:r>
            <a:r>
              <a:rPr lang="en-US" sz="2000" dirty="0" err="1"/>
              <a:t>O</a:t>
            </a:r>
            <a:r>
              <a:rPr lang="en-US" sz="2000" dirty="0" err="1" smtClean="0"/>
              <a:t>'zbekiston</a:t>
            </a:r>
            <a:r>
              <a:rPr lang="en-US" sz="2000" dirty="0" smtClean="0"/>
              <a:t> </a:t>
            </a:r>
            <a:r>
              <a:rPr lang="en-US" sz="2000" dirty="0" err="1"/>
              <a:t>Respublikasi</a:t>
            </a:r>
            <a:r>
              <a:rPr lang="en-US" sz="2000" dirty="0"/>
              <a:t> </a:t>
            </a:r>
            <a:r>
              <a:rPr lang="en-US" sz="2000" dirty="0" err="1"/>
              <a:t>Oliy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O</a:t>
            </a:r>
            <a:r>
              <a:rPr lang="en-US" sz="2000" dirty="0" err="1" smtClean="0"/>
              <a:t>'rta</a:t>
            </a:r>
            <a:r>
              <a:rPr lang="en-US" sz="2000" dirty="0" smtClean="0"/>
              <a:t> </a:t>
            </a:r>
            <a:r>
              <a:rPr lang="en-US" sz="2000" dirty="0" err="1"/>
              <a:t>maxsus</a:t>
            </a:r>
            <a:r>
              <a:rPr lang="en-US" sz="2000" dirty="0"/>
              <a:t> </a:t>
            </a:r>
            <a:r>
              <a:rPr lang="en-US" sz="2000" dirty="0" err="1"/>
              <a:t>ta'lim</a:t>
            </a:r>
            <a:r>
              <a:rPr lang="en-US" sz="2000" dirty="0"/>
              <a:t> </a:t>
            </a:r>
            <a:r>
              <a:rPr lang="en-US" sz="2000" dirty="0" err="1"/>
              <a:t>vazirligi</a:t>
            </a:r>
            <a:r>
              <a:rPr lang="en-US" sz="2000" dirty="0"/>
              <a:t> </a:t>
            </a:r>
            <a:r>
              <a:rPr lang="en-US" sz="2000" dirty="0" err="1"/>
              <a:t>oliy</a:t>
            </a:r>
            <a:r>
              <a:rPr lang="en-US" sz="2000" dirty="0"/>
              <a:t> </a:t>
            </a:r>
            <a:r>
              <a:rPr lang="en-US" sz="2000" dirty="0" err="1"/>
              <a:t>o</a:t>
            </a:r>
            <a:r>
              <a:rPr lang="en-US" sz="2000" dirty="0" err="1" smtClean="0"/>
              <a:t>'quv</a:t>
            </a:r>
            <a:r>
              <a:rPr lang="en-US" sz="2000" dirty="0" smtClean="0"/>
              <a:t> </a:t>
            </a:r>
            <a:r>
              <a:rPr lang="en-US" sz="2000" dirty="0" err="1"/>
              <a:t>yurtlarining</a:t>
            </a:r>
            <a:r>
              <a:rPr lang="en-US" sz="2000" dirty="0"/>
              <a:t> </a:t>
            </a:r>
            <a:r>
              <a:rPr lang="en-US" sz="2000" dirty="0" err="1"/>
              <a:t>boshlang'ich</a:t>
            </a:r>
            <a:r>
              <a:rPr lang="en-US" sz="2000" dirty="0"/>
              <a:t> </a:t>
            </a:r>
            <a:r>
              <a:rPr lang="en-US" sz="2000" dirty="0" err="1"/>
              <a:t>ta'lim</a:t>
            </a:r>
            <a:r>
              <a:rPr lang="en-US" sz="2000" dirty="0"/>
              <a:t> </a:t>
            </a:r>
            <a:r>
              <a:rPr lang="en-US" sz="2000" dirty="0" err="1" smtClean="0"/>
              <a:t>yo'nalishi</a:t>
            </a:r>
            <a:r>
              <a:rPr lang="en-US" sz="2000" dirty="0" smtClean="0"/>
              <a:t> </a:t>
            </a:r>
            <a:r>
              <a:rPr lang="en-US" sz="2000" dirty="0" err="1"/>
              <a:t>talabalari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 smtClean="0"/>
              <a:t>darslik</a:t>
            </a:r>
            <a:r>
              <a:rPr lang="en-US" sz="2000" dirty="0"/>
              <a:t>. TOSHKENT «TURON-IQBOL» 2007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837724" y="6143982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03B4124-2315-42F4-900A-AE7DD062D6DF}"/>
              </a:ext>
            </a:extLst>
          </p:cNvPr>
          <p:cNvSpPr txBox="1"/>
          <p:nvPr/>
        </p:nvSpPr>
        <p:spPr>
          <a:xfrm>
            <a:off x="3852334" y="2991165"/>
            <a:ext cx="82432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E’tibor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24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01883" y="173619"/>
            <a:ext cx="13403484" cy="8032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Nomanfiy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butun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son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tushunchasi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Nomanfiy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butun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sonlar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to'plamini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to'plamlar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nazariyasi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qurish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XIX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asrda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G.Kantor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tomonidan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to'plamlar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nazariyasi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yaratilgandan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so'ng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bo'ldi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nazariya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chekli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to'plam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o'zaro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qiymatli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moslik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tushunchalari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yotadi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1-ta'rif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Agar A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B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to'plamlar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orasida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a'zaro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qiymatli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moslik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o'rnatish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to'plamlar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teng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quvvatli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deyiladi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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ko'rinishda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yoziladi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 «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Teng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quvvatlilik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munosabati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refleksiv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tranzitiv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bo'lgani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ekvivalentlik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munosabati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bo'ladi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chekli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to'plamlarni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ekvivalentlik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sinflariga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ajratadi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sinfda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elementli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to'plamlar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yig'ilgan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bo'lib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umumiy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xossasi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teng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quvvatli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ekanligidir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2-ta'rif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Natural son deb,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bo'sh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bo'lmagan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chekli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teng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quvvatli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to'plamlar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sinfining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umumiy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xossasiga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aytiladi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830342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5500"/>
              </a:lnSpc>
            </a:pPr>
            <a:r>
              <a:rPr lang="en-US" sz="4400" dirty="0" err="1"/>
              <a:t>Nomanfiy</a:t>
            </a:r>
            <a:r>
              <a:rPr lang="en-US" sz="4400" dirty="0"/>
              <a:t> </a:t>
            </a:r>
            <a:r>
              <a:rPr lang="en-US" sz="4400" dirty="0" err="1"/>
              <a:t>butun</a:t>
            </a:r>
            <a:r>
              <a:rPr lang="en-US" sz="4400" dirty="0"/>
              <a:t> </a:t>
            </a:r>
            <a:r>
              <a:rPr lang="en-US" sz="4400" dirty="0" err="1"/>
              <a:t>sonlarni</a:t>
            </a:r>
            <a:r>
              <a:rPr lang="en-US" sz="4400" dirty="0"/>
              <a:t> </a:t>
            </a:r>
            <a:r>
              <a:rPr lang="en-US" sz="4400" dirty="0" err="1"/>
              <a:t>taqqoslash</a:t>
            </a:r>
            <a:r>
              <a:rPr lang="en-US" sz="4400" dirty="0"/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5228" y="2546921"/>
            <a:ext cx="8731742" cy="4710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37327" y="825341"/>
            <a:ext cx="7642146" cy="18930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4950"/>
              </a:lnSpc>
            </a:pPr>
            <a:r>
              <a:rPr lang="en-US" sz="4000" dirty="0" err="1"/>
              <a:t>Nomanfiy</a:t>
            </a:r>
            <a:r>
              <a:rPr lang="en-US" sz="4000" dirty="0"/>
              <a:t> </a:t>
            </a:r>
            <a:r>
              <a:rPr lang="en-US" sz="4000" dirty="0" err="1" smtClean="0"/>
              <a:t>butun</a:t>
            </a:r>
            <a:r>
              <a:rPr lang="en-US" sz="4000" dirty="0" smtClean="0"/>
              <a:t> </a:t>
            </a:r>
            <a:r>
              <a:rPr lang="en-US" sz="4000" dirty="0" err="1"/>
              <a:t>sonlar</a:t>
            </a:r>
            <a:r>
              <a:rPr lang="en-US" sz="4000" dirty="0"/>
              <a:t> </a:t>
            </a:r>
            <a:r>
              <a:rPr lang="en-US" sz="4000" dirty="0" err="1"/>
              <a:t>yig'indisi</a:t>
            </a:r>
            <a:r>
              <a:rPr lang="en-US" sz="4000" dirty="0"/>
              <a:t>, </a:t>
            </a:r>
            <a:r>
              <a:rPr lang="en-US" sz="4000" dirty="0" err="1"/>
              <a:t>uning</a:t>
            </a:r>
            <a:r>
              <a:rPr lang="en-US" sz="4000" dirty="0"/>
              <a:t> </a:t>
            </a:r>
            <a:r>
              <a:rPr lang="en-US" sz="4000" dirty="0" err="1"/>
              <a:t>mavjudligi</a:t>
            </a:r>
            <a:r>
              <a:rPr lang="en-US" sz="4000" dirty="0"/>
              <a:t> </a:t>
            </a:r>
            <a:r>
              <a:rPr lang="en-US" sz="4000" dirty="0" err="1"/>
              <a:t>va</a:t>
            </a:r>
            <a:r>
              <a:rPr lang="en-US" sz="4000" dirty="0"/>
              <a:t> </a:t>
            </a:r>
            <a:r>
              <a:rPr lang="en-US" sz="4000" dirty="0" err="1"/>
              <a:t>yagonaligi</a:t>
            </a:r>
            <a:r>
              <a:rPr lang="en-US" sz="4000" dirty="0"/>
              <a:t>.</a:t>
            </a:r>
            <a:endParaRPr lang="en-US" sz="395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327" y="3677855"/>
            <a:ext cx="7955268" cy="662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580" y="4544510"/>
            <a:ext cx="8071015" cy="2562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1628" y="504944"/>
            <a:ext cx="7860744" cy="10782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4200"/>
              </a:lnSpc>
            </a:pPr>
            <a:r>
              <a:rPr lang="en-US" sz="3600" dirty="0" err="1"/>
              <a:t>Nomanfiy</a:t>
            </a:r>
            <a:r>
              <a:rPr lang="en-US" sz="3600" dirty="0"/>
              <a:t> </a:t>
            </a:r>
            <a:r>
              <a:rPr lang="en-US" sz="3600" dirty="0" err="1" smtClean="0"/>
              <a:t>butun</a:t>
            </a:r>
            <a:r>
              <a:rPr lang="en-US" sz="3600" dirty="0" smtClean="0"/>
              <a:t> </a:t>
            </a:r>
            <a:r>
              <a:rPr lang="en-US" sz="3600" dirty="0" err="1"/>
              <a:t>sonlar</a:t>
            </a:r>
            <a:r>
              <a:rPr lang="en-US" sz="3600" dirty="0"/>
              <a:t> </a:t>
            </a:r>
            <a:r>
              <a:rPr lang="en-US" sz="3600" dirty="0" err="1"/>
              <a:t>ayirmasi</a:t>
            </a:r>
            <a:r>
              <a:rPr lang="en-US" sz="3600" dirty="0"/>
              <a:t>, </a:t>
            </a:r>
            <a:r>
              <a:rPr lang="en-US" sz="3600" smtClean="0"/>
              <a:t>uning</a:t>
            </a:r>
            <a:r>
              <a:rPr lang="en-US" sz="3600" dirty="0" smtClean="0"/>
              <a:t> </a:t>
            </a:r>
            <a:r>
              <a:rPr lang="en-US" sz="3600" dirty="0" err="1"/>
              <a:t>mavjudligi</a:t>
            </a:r>
            <a:r>
              <a:rPr lang="en-US" sz="3600" dirty="0"/>
              <a:t> </a:t>
            </a:r>
            <a:r>
              <a:rPr lang="en-US" sz="3600" dirty="0" err="1"/>
              <a:t>va</a:t>
            </a:r>
            <a:r>
              <a:rPr lang="en-US" sz="3600" dirty="0"/>
              <a:t> </a:t>
            </a:r>
            <a:r>
              <a:rPr lang="en-US" sz="3600" dirty="0" err="1"/>
              <a:t>yagonaligi</a:t>
            </a:r>
            <a:r>
              <a:rPr lang="en-US" sz="3600" dirty="0"/>
              <a:t>.</a:t>
            </a:r>
            <a:endParaRPr lang="en-US" sz="33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628" y="1858089"/>
            <a:ext cx="916662" cy="146661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833205" y="2420898"/>
            <a:ext cx="6669167" cy="2933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Masalani tarkibiy qismlarga ajratish va yechish usullari.</a:t>
            </a:r>
            <a:endParaRPr lang="en-US" sz="14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628" y="3324701"/>
            <a:ext cx="916662" cy="1466612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833205" y="3887510"/>
            <a:ext cx="6669167" cy="2933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Alohida qismlarni birlashtirish va yagona yechimga kelish usullari.</a:t>
            </a:r>
            <a:endParaRPr lang="en-US" sz="14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628" y="4791313"/>
            <a:ext cx="916662" cy="1466612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833205" y="5354122"/>
            <a:ext cx="6669167" cy="2933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Alohida faktlardan umumiy xulosa chiqarish usullari.</a:t>
            </a:r>
            <a:endParaRPr lang="en-US" sz="14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1628" y="6257925"/>
            <a:ext cx="916662" cy="1466612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833205" y="6820733"/>
            <a:ext cx="6669167" cy="2933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Umumiy qonuniyatlardan alohida holatlar uchun xulosalar chiqarish usullari.</a:t>
            </a:r>
            <a:endParaRPr lang="en-US" sz="1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439" y="1858089"/>
            <a:ext cx="7260493" cy="5700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1044" y="724019"/>
            <a:ext cx="7681912" cy="1313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800"/>
              </a:lnSpc>
            </a:pPr>
            <a:r>
              <a:rPr lang="en-US" sz="4000" dirty="0"/>
              <a:t>NOMANFIY BUTUN SONLAR TO'PLAMINI AKSIOMATIK QURISH</a:t>
            </a:r>
            <a:endParaRPr lang="en-US" sz="385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32" y="2226862"/>
            <a:ext cx="8655699" cy="5261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4741" y="947976"/>
            <a:ext cx="7071003" cy="659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150"/>
              </a:lnSpc>
            </a:pPr>
            <a:r>
              <a:rPr lang="en-US" sz="4400" dirty="0" err="1"/>
              <a:t>Peano</a:t>
            </a:r>
            <a:r>
              <a:rPr lang="en-US" sz="4400" dirty="0"/>
              <a:t> </a:t>
            </a:r>
            <a:r>
              <a:rPr lang="en-US" sz="4400" dirty="0" err="1"/>
              <a:t>aksiomalari</a:t>
            </a:r>
            <a:r>
              <a:rPr lang="en-US" sz="4400" dirty="0"/>
              <a:t>.</a:t>
            </a:r>
            <a:endParaRPr lang="en-US" sz="4150" dirty="0"/>
          </a:p>
        </p:txBody>
      </p:sp>
      <p:sp>
        <p:nvSpPr>
          <p:cNvPr id="4" name="Shape 1"/>
          <p:cNvSpPr/>
          <p:nvPr/>
        </p:nvSpPr>
        <p:spPr>
          <a:xfrm>
            <a:off x="1105733" y="1943576"/>
            <a:ext cx="30480" cy="5337929"/>
          </a:xfrm>
          <a:prstGeom prst="roundRect">
            <a:avLst>
              <a:gd name="adj" fmla="val 110347"/>
            </a:avLst>
          </a:prstGeom>
          <a:solidFill>
            <a:srgbClr val="4A6B6A"/>
          </a:solidFill>
          <a:ln/>
        </p:spPr>
      </p:sp>
      <p:sp>
        <p:nvSpPr>
          <p:cNvPr id="5" name="Shape 2"/>
          <p:cNvSpPr/>
          <p:nvPr/>
        </p:nvSpPr>
        <p:spPr>
          <a:xfrm>
            <a:off x="1342727" y="2432685"/>
            <a:ext cx="784741" cy="30480"/>
          </a:xfrm>
          <a:prstGeom prst="roundRect">
            <a:avLst>
              <a:gd name="adj" fmla="val 110347"/>
            </a:avLst>
          </a:prstGeom>
          <a:solidFill>
            <a:srgbClr val="4A6B6A"/>
          </a:solidFill>
          <a:ln/>
        </p:spPr>
      </p:sp>
      <p:sp>
        <p:nvSpPr>
          <p:cNvPr id="6" name="Shape 3"/>
          <p:cNvSpPr/>
          <p:nvPr/>
        </p:nvSpPr>
        <p:spPr>
          <a:xfrm>
            <a:off x="868740" y="2195751"/>
            <a:ext cx="504468" cy="504468"/>
          </a:xfrm>
          <a:prstGeom prst="roundRect">
            <a:avLst>
              <a:gd name="adj" fmla="val 6667"/>
            </a:avLst>
          </a:prstGeom>
          <a:solidFill>
            <a:srgbClr val="315251"/>
          </a:solidFill>
          <a:ln/>
        </p:spPr>
      </p:sp>
      <p:sp>
        <p:nvSpPr>
          <p:cNvPr id="7" name="Text 4"/>
          <p:cNvSpPr/>
          <p:nvPr/>
        </p:nvSpPr>
        <p:spPr>
          <a:xfrm>
            <a:off x="1064955" y="2289691"/>
            <a:ext cx="112038" cy="316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1</a:t>
            </a:r>
            <a:endParaRPr lang="en-US" sz="2450" dirty="0"/>
          </a:p>
        </p:txBody>
      </p:sp>
      <p:sp>
        <p:nvSpPr>
          <p:cNvPr id="10" name="Shape 7"/>
          <p:cNvSpPr/>
          <p:nvPr/>
        </p:nvSpPr>
        <p:spPr>
          <a:xfrm>
            <a:off x="1342727" y="4286726"/>
            <a:ext cx="784741" cy="30480"/>
          </a:xfrm>
          <a:prstGeom prst="roundRect">
            <a:avLst>
              <a:gd name="adj" fmla="val 110347"/>
            </a:avLst>
          </a:prstGeom>
          <a:solidFill>
            <a:srgbClr val="4A6B6A"/>
          </a:solidFill>
          <a:ln/>
        </p:spPr>
      </p:sp>
      <p:sp>
        <p:nvSpPr>
          <p:cNvPr id="11" name="Shape 8"/>
          <p:cNvSpPr/>
          <p:nvPr/>
        </p:nvSpPr>
        <p:spPr>
          <a:xfrm>
            <a:off x="868740" y="4049792"/>
            <a:ext cx="504468" cy="504468"/>
          </a:xfrm>
          <a:prstGeom prst="roundRect">
            <a:avLst>
              <a:gd name="adj" fmla="val 6667"/>
            </a:avLst>
          </a:prstGeom>
          <a:solidFill>
            <a:srgbClr val="315251"/>
          </a:solidFill>
          <a:ln/>
        </p:spPr>
      </p:sp>
      <p:sp>
        <p:nvSpPr>
          <p:cNvPr id="12" name="Text 9"/>
          <p:cNvSpPr/>
          <p:nvPr/>
        </p:nvSpPr>
        <p:spPr>
          <a:xfrm>
            <a:off x="1036141" y="4143732"/>
            <a:ext cx="169664" cy="316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2</a:t>
            </a:r>
            <a:endParaRPr lang="en-US" sz="2450" dirty="0"/>
          </a:p>
        </p:txBody>
      </p:sp>
      <p:sp>
        <p:nvSpPr>
          <p:cNvPr id="15" name="Shape 12"/>
          <p:cNvSpPr/>
          <p:nvPr/>
        </p:nvSpPr>
        <p:spPr>
          <a:xfrm>
            <a:off x="1342727" y="6140768"/>
            <a:ext cx="784741" cy="30480"/>
          </a:xfrm>
          <a:prstGeom prst="roundRect">
            <a:avLst>
              <a:gd name="adj" fmla="val 110347"/>
            </a:avLst>
          </a:prstGeom>
          <a:solidFill>
            <a:srgbClr val="4A6B6A"/>
          </a:solidFill>
          <a:ln/>
        </p:spPr>
      </p:sp>
      <p:sp>
        <p:nvSpPr>
          <p:cNvPr id="16" name="Shape 13"/>
          <p:cNvSpPr/>
          <p:nvPr/>
        </p:nvSpPr>
        <p:spPr>
          <a:xfrm>
            <a:off x="868740" y="5903833"/>
            <a:ext cx="504468" cy="504468"/>
          </a:xfrm>
          <a:prstGeom prst="roundRect">
            <a:avLst>
              <a:gd name="adj" fmla="val 6667"/>
            </a:avLst>
          </a:prstGeom>
          <a:solidFill>
            <a:srgbClr val="315251"/>
          </a:solidFill>
          <a:ln/>
        </p:spPr>
      </p:sp>
      <p:sp>
        <p:nvSpPr>
          <p:cNvPr id="17" name="Text 14"/>
          <p:cNvSpPr/>
          <p:nvPr/>
        </p:nvSpPr>
        <p:spPr>
          <a:xfrm>
            <a:off x="1034832" y="5997773"/>
            <a:ext cx="172164" cy="316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3</a:t>
            </a:r>
            <a:endParaRPr lang="en-US" sz="245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517" y="1968938"/>
            <a:ext cx="6659563" cy="1274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517" y="3823749"/>
            <a:ext cx="6650037" cy="925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3"/>
          <a:stretch/>
        </p:blipFill>
        <p:spPr bwMode="auto">
          <a:xfrm>
            <a:off x="2264517" y="5242644"/>
            <a:ext cx="6650036" cy="1857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71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1256" y="593169"/>
            <a:ext cx="8261822" cy="1386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4950"/>
              </a:lnSpc>
            </a:pPr>
            <a:r>
              <a:rPr lang="en-US" sz="2600" dirty="0"/>
              <a:t>Natural </a:t>
            </a:r>
            <a:r>
              <a:rPr lang="en-US" sz="2600" dirty="0" err="1"/>
              <a:t>sonlar</a:t>
            </a:r>
            <a:r>
              <a:rPr lang="en-US" sz="2600" dirty="0"/>
              <a:t> </a:t>
            </a:r>
            <a:r>
              <a:rPr lang="en-US" sz="2600" dirty="0" err="1"/>
              <a:t>to'plamidagi</a:t>
            </a:r>
            <a:r>
              <a:rPr lang="en-US" sz="2600" dirty="0"/>
              <a:t> </a:t>
            </a:r>
            <a:r>
              <a:rPr lang="en-US" sz="2600" dirty="0" err="1"/>
              <a:t>barcha</a:t>
            </a:r>
            <a:r>
              <a:rPr lang="en-US" sz="2600" dirty="0"/>
              <a:t> </a:t>
            </a:r>
            <a:r>
              <a:rPr lang="en-US" sz="2600" dirty="0" err="1"/>
              <a:t>sonlar</a:t>
            </a:r>
            <a:r>
              <a:rPr lang="en-US" sz="2600" dirty="0"/>
              <a:t> </a:t>
            </a:r>
            <a:r>
              <a:rPr lang="en-US" sz="2600" dirty="0" err="1"/>
              <a:t>uchun</a:t>
            </a:r>
            <a:r>
              <a:rPr lang="en-US" sz="2600" dirty="0"/>
              <a:t> </a:t>
            </a:r>
            <a:endParaRPr lang="en-US" sz="2600" dirty="0" smtClean="0"/>
          </a:p>
          <a:p>
            <a:pPr algn="ctr">
              <a:lnSpc>
                <a:spcPts val="4950"/>
              </a:lnSpc>
            </a:pPr>
            <a:r>
              <a:rPr lang="en-US" sz="2600" dirty="0" smtClean="0"/>
              <a:t>«</a:t>
            </a:r>
            <a:r>
              <a:rPr lang="en-US" sz="2600" dirty="0" err="1"/>
              <a:t>tenglik</a:t>
            </a:r>
            <a:r>
              <a:rPr lang="en-US" sz="2600" dirty="0"/>
              <a:t>» </a:t>
            </a:r>
            <a:r>
              <a:rPr lang="en-US" sz="2600" dirty="0" err="1"/>
              <a:t>munosabati</a:t>
            </a:r>
            <a:r>
              <a:rPr lang="en-US" sz="2600" dirty="0"/>
              <a:t> </a:t>
            </a:r>
            <a:r>
              <a:rPr lang="en-US" sz="2600" dirty="0" err="1" smtClean="0"/>
              <a:t>xossalari</a:t>
            </a:r>
            <a:endParaRPr lang="en-US" sz="2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509" y="2267038"/>
            <a:ext cx="8184430" cy="5140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18013" y="569356"/>
            <a:ext cx="6543675" cy="609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4750"/>
              </a:lnSpc>
            </a:pPr>
            <a:r>
              <a:rPr lang="en-US" sz="4000" dirty="0"/>
              <a:t>SAVOL VA TOPSHIRIQLAR</a:t>
            </a:r>
            <a:endParaRPr lang="en-US" sz="3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537" y="1622384"/>
            <a:ext cx="12307405" cy="1295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00" y="3188463"/>
            <a:ext cx="11663451" cy="1684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392" y="5161766"/>
            <a:ext cx="11585504" cy="2497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135</TotalTime>
  <Words>303</Words>
  <Application>Microsoft Office PowerPoint</Application>
  <PresentationFormat>Произвольный</PresentationFormat>
  <Paragraphs>38</Paragraphs>
  <Slides>11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Times New Roman</vt:lpstr>
      <vt:lpstr>Quattrocento Bold</vt:lpstr>
      <vt:lpstr>Symbol</vt:lpstr>
      <vt:lpstr>Quattrocento</vt:lpstr>
      <vt:lpstr>Calibri</vt:lpstr>
      <vt:lpstr>Trebuchet MS</vt:lpstr>
      <vt:lpstr>Georgia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admin</cp:lastModifiedBy>
  <cp:revision>11</cp:revision>
  <dcterms:created xsi:type="dcterms:W3CDTF">2024-10-03T07:31:46Z</dcterms:created>
  <dcterms:modified xsi:type="dcterms:W3CDTF">2025-09-23T10:49:03Z</dcterms:modified>
</cp:coreProperties>
</file>