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embeddedFontLst>
    <p:embeddedFont>
      <p:font typeface="Libre Baskerville" charset="0"/>
      <p:regular r:id="rId12"/>
    </p:embeddedFont>
    <p:embeddedFont>
      <p:font typeface="DM Sans" charset="0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6" d="100"/>
          <a:sy n="66" d="100"/>
        </p:scale>
        <p:origin x="-792" y="-27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0A4C3-0626-4554-8883-544CAFB5A01C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BB029-EFD0-4F66-8DA9-B824C4E8F5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951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89" y="364529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Kompleks</a:t>
            </a: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4450" dirty="0" err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sonlarning</a:t>
            </a:r>
            <a:r>
              <a:rPr lang="en-US" sz="4450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4450" dirty="0" err="1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Geometrik</a:t>
            </a: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4450" dirty="0" err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ma'nosi</a:t>
            </a:r>
            <a:r>
              <a:rPr lang="en-US" sz="4450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va </a:t>
            </a:r>
            <a:r>
              <a:rPr lang="en-US" sz="4450" dirty="0" err="1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Trigonometrik</a:t>
            </a: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4450" dirty="0" err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shakli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88" y="3561461"/>
            <a:ext cx="8049270" cy="37421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600" b="1" dirty="0" err="1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Reja</a:t>
            </a:r>
            <a:r>
              <a:rPr lang="en-US" sz="3600" b="1" dirty="0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:</a:t>
            </a:r>
          </a:p>
          <a:p>
            <a:pPr marL="342900" indent="-342900" algn="ctr">
              <a:lnSpc>
                <a:spcPct val="150000"/>
              </a:lnSpc>
              <a:buAutoNum type="arabicPeriod"/>
            </a:pPr>
            <a:r>
              <a:rPr lang="en-US" sz="3600" b="1" dirty="0" err="1" smtClean="0"/>
              <a:t>Kompleks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sonlarning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geometrik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ma'nosi</a:t>
            </a:r>
            <a:r>
              <a:rPr lang="en-US" sz="3600" b="1" dirty="0" smtClean="0"/>
              <a:t> </a:t>
            </a:r>
          </a:p>
          <a:p>
            <a:pPr marL="342900" indent="-342900" algn="ctr">
              <a:lnSpc>
                <a:spcPct val="150000"/>
              </a:lnSpc>
              <a:buFontTx/>
              <a:buAutoNum type="arabicPeriod"/>
            </a:pPr>
            <a:r>
              <a:rPr lang="en-US" sz="3600" b="1" dirty="0" err="1" smtClean="0"/>
              <a:t>Trigonometrik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shakli</a:t>
            </a:r>
            <a:endParaRPr lang="en-US" sz="3600" b="1" dirty="0" smtClean="0"/>
          </a:p>
          <a:p>
            <a:pPr marL="342900" indent="-342900" algn="ctr">
              <a:lnSpc>
                <a:spcPct val="150000"/>
              </a:lnSpc>
              <a:buFontTx/>
              <a:buAutoNum type="arabicPeriod"/>
            </a:pPr>
            <a:r>
              <a:rPr lang="en-US" sz="3600" b="1" dirty="0" err="1" smtClean="0"/>
              <a:t>Kompleks</a:t>
            </a:r>
            <a:r>
              <a:rPr lang="en-US" sz="3600" b="1" dirty="0" smtClean="0"/>
              <a:t> </a:t>
            </a:r>
            <a:r>
              <a:rPr lang="en-US" sz="3600" b="1" dirty="0" err="1"/>
              <a:t>s</a:t>
            </a:r>
            <a:r>
              <a:rPr lang="en-US" sz="3600" b="1" dirty="0" err="1" smtClean="0"/>
              <a:t>onlarning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amaliy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ahamiyati</a:t>
            </a:r>
            <a:endParaRPr lang="en-US" sz="3600" b="1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76663"/>
            <a:ext cx="695848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Kompleks Sonlar Nima?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152418"/>
            <a:ext cx="299954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Asosiy Tushunchalar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280190" y="3733562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Kompleks son </a:t>
            </a: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z = a + bi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ko'rinishida ifodalanadi: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4663440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- haqiqiy qism (real qism)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80190" y="5105638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- mavhum qism (imaginary qism)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280190" y="5910739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- mavhum birlik, i² = −1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0342721" y="31524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Geometrik Talqin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0342721" y="3733562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Har bir kompleks son tekislikda nuqta sifatida tasvirlanadi: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342721" y="4663440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X o'qi - haqiqiy qismlar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10342721" y="5105638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 o'qi - mavhum qismlar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342721" y="5547836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Nuqta koordinatalari: (a, b)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165402"/>
            <a:ext cx="902970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Kompleks Tekislikda Tasvirlash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214342"/>
            <a:ext cx="4196358" cy="1685092"/>
          </a:xfrm>
          <a:prstGeom prst="roundRect">
            <a:avLst>
              <a:gd name="adj" fmla="val 565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5448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Haqiqiy O'q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5939195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X o'qi bo'ylab haqiqiy qismlar joylashadi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16962" y="5214342"/>
            <a:ext cx="4196358" cy="1685092"/>
          </a:xfrm>
          <a:prstGeom prst="roundRect">
            <a:avLst>
              <a:gd name="adj" fmla="val 565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51396" y="5448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Mavhum O'q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51396" y="5939195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 o'qi bo'ylab mavhum qismlar joylashadi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640133" y="5214342"/>
            <a:ext cx="4196358" cy="1685092"/>
          </a:xfrm>
          <a:prstGeom prst="roundRect">
            <a:avLst>
              <a:gd name="adj" fmla="val 565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4568" y="5448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Kompleks Nuqta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74568" y="5939195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z = a + bi nuqtasi (a, b) koordinatalarida joylashadi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5022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Kompleks Sonning Moduli va Argumenti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607945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130653" y="27426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Modul (r)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130653" y="3233023"/>
            <a:ext cx="670595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 = √(a² + b²)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7130653" y="3732014"/>
            <a:ext cx="670595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Nuqtaning koordinata boshidan bo'lgan masofasi - bu kompleks sonning absolyut qiymati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4911447"/>
            <a:ext cx="566976" cy="56697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130653" y="50461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Argument (φ)</a:t>
            </a:r>
            <a:endParaRPr lang="en-US" sz="2200" dirty="0"/>
          </a:p>
        </p:txBody>
      </p:sp>
      <p:sp>
        <p:nvSpPr>
          <p:cNvPr id="10" name="Text 5"/>
          <p:cNvSpPr/>
          <p:nvPr/>
        </p:nvSpPr>
        <p:spPr>
          <a:xfrm>
            <a:off x="7130653" y="5536525"/>
            <a:ext cx="670595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φ = arctg(b/a)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7130653" y="6035516"/>
            <a:ext cx="670595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Musbat x o'qidan hisoblanadigan burch - bu kompleks sonning yo'nalishi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6280190" y="701647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Qutb koordinatalari: z = r(cos φ + i sin φ)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9455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Trigonometrik Shaklning Afzalliklari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95227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41074" y="31790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Oson Ko'paytirish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641074" y="3669506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Modullar ko'paytiriladi, argumentlar qo'shiladi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431315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41074" y="45399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Euler Formulasi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641074" y="5030391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e^{iφ} = cos φ + i sin φ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674042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41074" y="59008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Eksponensial Shakl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641074" y="6391275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Eng ixcham va qulayroq ifoda usuli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12840"/>
            <a:ext cx="918448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Kompleks Sonlarni Ko'paytirish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133951" y="2230398"/>
            <a:ext cx="127026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z₁ = r₁(cos φ₁ + i sin φ₁), z₂ = r₂(cos φ₂ + i sin φ₂)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1133951" y="2848451"/>
            <a:ext cx="127026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z₁·z₂ = r₁r₂ [cos(φ₁ + φ₂) + i sin(φ₁ + φ₂)]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93790" y="1975247"/>
            <a:ext cx="30480" cy="1491258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6" name="Text 4"/>
          <p:cNvSpPr/>
          <p:nvPr/>
        </p:nvSpPr>
        <p:spPr>
          <a:xfrm>
            <a:off x="793790" y="372165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01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93790" y="4076700"/>
            <a:ext cx="6407944" cy="30480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8" name="Text 6"/>
          <p:cNvSpPr/>
          <p:nvPr/>
        </p:nvSpPr>
        <p:spPr>
          <a:xfrm>
            <a:off x="793790" y="4251008"/>
            <a:ext cx="30856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Berilgan ma'lumotlar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93790" y="4741426"/>
            <a:ext cx="640794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r₁ = 2, φ₁ = 30°r₂ = 3, φ₂ = 45°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428548" y="372165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02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7428548" y="4076700"/>
            <a:ext cx="6408063" cy="30480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12" name="Text 10"/>
          <p:cNvSpPr/>
          <p:nvPr/>
        </p:nvSpPr>
        <p:spPr>
          <a:xfrm>
            <a:off x="7428548" y="42510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Modul hisoblash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7428548" y="4741426"/>
            <a:ext cx="64080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 = r₁ × r₂ = 2 × 3 = 6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793790" y="586406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03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93790" y="6219111"/>
            <a:ext cx="6407944" cy="30480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16" name="Text 14"/>
          <p:cNvSpPr/>
          <p:nvPr/>
        </p:nvSpPr>
        <p:spPr>
          <a:xfrm>
            <a:off x="793790" y="6393418"/>
            <a:ext cx="29272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Argument hisoblash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93790" y="6883837"/>
            <a:ext cx="640794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φ = φ₁ + φ₂ = 30° + 45° = 75°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7428548" y="586406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04</a:t>
            </a:r>
            <a:endParaRPr lang="en-US" sz="1750" dirty="0"/>
          </a:p>
        </p:txBody>
      </p:sp>
      <p:sp>
        <p:nvSpPr>
          <p:cNvPr id="19" name="Shape 17"/>
          <p:cNvSpPr/>
          <p:nvPr/>
        </p:nvSpPr>
        <p:spPr>
          <a:xfrm>
            <a:off x="7428548" y="6219111"/>
            <a:ext cx="6408063" cy="30480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20" name="Text 18"/>
          <p:cNvSpPr/>
          <p:nvPr/>
        </p:nvSpPr>
        <p:spPr>
          <a:xfrm>
            <a:off x="7428548" y="63934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Natija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7428548" y="6883837"/>
            <a:ext cx="64080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z = 6(cos 75° + i sin 75°)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63328"/>
            <a:ext cx="1051631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Kompleks Sonlardan Ildiz Chiqarish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1390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Umumiy Formula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72022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n-darajali ildizlar: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370189"/>
            <a:ext cx="6244709" cy="1141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endParaRPr lang="en-US" sz="2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370189"/>
            <a:ext cx="6244709" cy="11419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93790" y="579917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Bu yerda k = 0, 1, 2, ..., n-1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599521" y="31390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Misol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599521" y="372022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z = 1 ning kvadrat ildizlari: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599521" y="428720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 = 1, φ = 0°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7599521" y="472940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√z₁ = cos 0° + i sin 0° = 1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7599521" y="517159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√z₂ = cos 180° + i sin 180° = -1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63056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Amaliy Qo'llanilish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40197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Fizikada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10207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Elektromagnit to'lqinlar, tebranish jarayonlari va signal tahlilida qo'llaniladi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235893" y="40197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Elektronikada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235893" y="4510207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AC zanjirlar, faza siljishi va amplituda modulyatsiyasini hisoblashda zarur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677995" y="40197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Matematikada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77995" y="4510207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Algebraik tenglamalar yechimi, Fourier almashinuvi va analitik funksiyalar nazariyasida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3641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6167" y="3514844"/>
            <a:ext cx="5472946" cy="684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Xulosa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766167" y="4527352"/>
            <a:ext cx="4220051" cy="2327315"/>
          </a:xfrm>
          <a:prstGeom prst="roundRect">
            <a:avLst>
              <a:gd name="adj" fmla="val 22576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92624" y="4753808"/>
            <a:ext cx="2994184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Geometrik Tasvirlash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992624" y="5227082"/>
            <a:ext cx="3767138" cy="1401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Kompleks sonlarni tekislikda nuqta sifatida tasvirlash ularning xususiyatlarini tushunishni osonlashtiradi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205055" y="4527352"/>
            <a:ext cx="4220170" cy="2327315"/>
          </a:xfrm>
          <a:prstGeom prst="roundRect">
            <a:avLst>
              <a:gd name="adj" fmla="val 22576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31512" y="4753808"/>
            <a:ext cx="2927390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Trigonometrik Shakl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5431512" y="5227082"/>
            <a:ext cx="3767257" cy="1050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Modul va argument orqali ifodalash amaliy hisoblashlarda katta qulaylik yaratadi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9644063" y="4527352"/>
            <a:ext cx="4220170" cy="2327315"/>
          </a:xfrm>
          <a:prstGeom prst="roundRect">
            <a:avLst>
              <a:gd name="adj" fmla="val 22576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0519" y="4753808"/>
            <a:ext cx="2736413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Keng Qo'llanilish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9870519" y="5227082"/>
            <a:ext cx="3767257" cy="1050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Euler formulasi va ildiz topish usullari matematika, fizika va muhandislikda muhim ahamiyatga ega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766167" y="7100888"/>
            <a:ext cx="13098066" cy="35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Kompleks sonlarning trigonometrik shakli - bu nafaqat matematik nazariya, balki zamonaviy texnologiyalar asosidagi amaliy vosila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504</Words>
  <Application>Microsoft Office PowerPoint</Application>
  <PresentationFormat>Произвольный</PresentationFormat>
  <Paragraphs>86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Libre Baskerville Light</vt:lpstr>
      <vt:lpstr>Libre Baskerville</vt:lpstr>
      <vt:lpstr>DM Sans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admin</cp:lastModifiedBy>
  <cp:revision>3</cp:revision>
  <dcterms:created xsi:type="dcterms:W3CDTF">2025-09-26T10:22:11Z</dcterms:created>
  <dcterms:modified xsi:type="dcterms:W3CDTF">2025-09-26T10:27:08Z</dcterms:modified>
</cp:coreProperties>
</file>