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Open Sans" panose="020B0604020202020204" charset="0"/>
      <p:regular r:id="rId19"/>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0" d="100"/>
          <a:sy n="150"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8521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A94DA5-4F78-4EF2-9F07-EA8FB56788B6}"/>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CB43C961-2CCF-4462-B1C8-58856DA70787}"/>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C7E7EB85-55F2-48C6-927B-8F8CDA7A402A}"/>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D081507E-90CF-49A7-86A8-3A0967B7D7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FB1827B-B759-474C-9D51-1FA6578DEA24}"/>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2911942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302060-AE1A-4671-9CB4-A64B58D78BD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B781ED6-414F-45D7-A836-D3823D4DDE2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473E25-FDB7-4C52-B7D9-ED184C60D044}"/>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F5C58E99-2630-4F84-856D-2C86803B44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C3CA03-8D75-4A25-A1C1-CDF2A82E08C0}"/>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14185754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8492953-DD1B-41A1-BF64-4FCB10A43E1C}"/>
              </a:ext>
            </a:extLst>
          </p:cNvPr>
          <p:cNvSpPr>
            <a:spLocks noGrp="1"/>
          </p:cNvSpPr>
          <p:nvPr>
            <p:ph type="title" orient="vert"/>
          </p:nvPr>
        </p:nvSpPr>
        <p:spPr>
          <a:xfrm>
            <a:off x="6543675" y="273844"/>
            <a:ext cx="1971675" cy="4358879"/>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805D965-58F9-4647-9DD5-404C59E93437}"/>
              </a:ext>
            </a:extLst>
          </p:cNvPr>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40290AD-1D2B-497B-80C6-69400A041A6B}"/>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5721C61E-F5AC-4A1A-9216-0749644622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B496265-0997-42FB-8C60-9F1EBC83B4F0}"/>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99436882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828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17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878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030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6775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867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5382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05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407FC2-0B42-4290-A7D5-BD703374D5C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DD28021-AA8A-42BE-AA46-198B6A567A8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81FDA2A-C7E8-43A5-86FF-72C022E19FBD}"/>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7EE738CB-3E15-46B0-B745-4523463C3EF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69B2F6C-61F5-4CA3-ABD2-78E73E9DB135}"/>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39802245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807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036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F5A58C-EBC6-4920-9FB6-E92F633ACDBD}"/>
              </a:ext>
            </a:extLst>
          </p:cNvPr>
          <p:cNvSpPr>
            <a:spLocks noGrp="1"/>
          </p:cNvSpPr>
          <p:nvPr>
            <p:ph type="title"/>
          </p:nvPr>
        </p:nvSpPr>
        <p:spPr>
          <a:xfrm>
            <a:off x="623888" y="1282304"/>
            <a:ext cx="7886700" cy="2139553"/>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ADDE928C-5AA2-4AFD-8202-D2F7FD8726B5}"/>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7F8E6CA-A3ED-428A-A306-959141B3DBE9}"/>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474EBFC0-503A-4AB0-8677-BA54D57B70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334A88B-36D1-4FB9-AAFB-72A19006929D}"/>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378892472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7911E-0C18-4801-A102-02B6BEE3547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2999265-17D9-4689-BB62-7EDF141DEDEA}"/>
              </a:ext>
            </a:extLst>
          </p:cNvPr>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50FD65B-44F7-42FE-9205-5CBFECABC27C}"/>
              </a:ext>
            </a:extLst>
          </p:cNvPr>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FA4DE08-D891-4C67-8367-5EA9FE9EBB8A}"/>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6" name="Нижний колонтитул 5">
            <a:extLst>
              <a:ext uri="{FF2B5EF4-FFF2-40B4-BE49-F238E27FC236}">
                <a16:creationId xmlns:a16="http://schemas.microsoft.com/office/drawing/2014/main" id="{6230C016-BC7E-43E7-AEBD-B69E77589EE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8DC2B1F-7ED3-4097-9B2F-41DDF407DE04}"/>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13312544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B0642A-2345-4E63-9C5A-113EDC77915A}"/>
              </a:ext>
            </a:extLst>
          </p:cNvPr>
          <p:cNvSpPr>
            <a:spLocks noGrp="1"/>
          </p:cNvSpPr>
          <p:nvPr>
            <p:ph type="title"/>
          </p:nvPr>
        </p:nvSpPr>
        <p:spPr>
          <a:xfrm>
            <a:off x="629841" y="273844"/>
            <a:ext cx="7886700" cy="994172"/>
          </a:xfrm>
        </p:spPr>
        <p:txBody>
          <a:bodyPr/>
          <a:lstStyle/>
          <a:p>
            <a:r>
              <a:rPr lang="ru-RU"/>
              <a:t>Образец заголовка</a:t>
            </a:r>
          </a:p>
        </p:txBody>
      </p:sp>
      <p:sp>
        <p:nvSpPr>
          <p:cNvPr id="3" name="Текст 2">
            <a:extLst>
              <a:ext uri="{FF2B5EF4-FFF2-40B4-BE49-F238E27FC236}">
                <a16:creationId xmlns:a16="http://schemas.microsoft.com/office/drawing/2014/main" id="{BEC80A4B-B069-4A1C-B34E-45CB1978782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5E4B7F0C-7F6B-4E8E-8859-1E8E11AED335}"/>
              </a:ext>
            </a:extLst>
          </p:cNvPr>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6C473BD-F11C-4867-99F5-FCAF3F58E6F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FDED57B0-9976-4D2E-BCF3-F026609EEB5A}"/>
              </a:ext>
            </a:extLst>
          </p:cNvPr>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CBAA45F-58B8-4D02-B1D5-B1CCAE530052}"/>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8" name="Нижний колонтитул 7">
            <a:extLst>
              <a:ext uri="{FF2B5EF4-FFF2-40B4-BE49-F238E27FC236}">
                <a16:creationId xmlns:a16="http://schemas.microsoft.com/office/drawing/2014/main" id="{97FBFE9E-023A-4157-922F-D3A41A83264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0C35DF7-1B23-443C-9C5D-99BEAD37C452}"/>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9321109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46CE60-3F3E-4903-BE02-6FE7C5A005A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1EB1418-B640-4E4F-8D71-830DBCB3E4F7}"/>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4" name="Нижний колонтитул 3">
            <a:extLst>
              <a:ext uri="{FF2B5EF4-FFF2-40B4-BE49-F238E27FC236}">
                <a16:creationId xmlns:a16="http://schemas.microsoft.com/office/drawing/2014/main" id="{30B85B51-C5CB-479A-B1A6-1EA3B2651B8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F6378F2-EB25-4051-BA5E-12089DBB92D9}"/>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28647625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5B072C0-E47F-4878-8714-18ADF910B18D}"/>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3" name="Нижний колонтитул 2">
            <a:extLst>
              <a:ext uri="{FF2B5EF4-FFF2-40B4-BE49-F238E27FC236}">
                <a16:creationId xmlns:a16="http://schemas.microsoft.com/office/drawing/2014/main" id="{70B0515B-D836-4036-9BBB-3388F4C7FF5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125ED0A-633A-4DEE-BE77-CE36EEF01BD2}"/>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353475081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4CD92D-D8AB-404B-8EB0-459703AA5E46}"/>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48F82291-DDEF-4C55-AB13-E55C94B8927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719DCBD8-8EAB-4A1C-9E1F-197D4F315EB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A47A9377-1FD5-4191-A637-E59CE2402330}"/>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6" name="Нижний колонтитул 5">
            <a:extLst>
              <a:ext uri="{FF2B5EF4-FFF2-40B4-BE49-F238E27FC236}">
                <a16:creationId xmlns:a16="http://schemas.microsoft.com/office/drawing/2014/main" id="{67499C19-F3A2-465B-B636-BD51C596F7B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F457B1E-CF48-4E47-A4BE-8747C1552BFE}"/>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8895670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4BFB9-D02D-479C-9A30-44C3E404B401}"/>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1ED8E5AF-CFDB-48AF-BA0D-75F29DC82EB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89419E8A-55FE-4DA5-8B66-601D632E434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5C20680-AF65-4506-9B10-FF32977BAC03}"/>
              </a:ext>
            </a:extLst>
          </p:cNvPr>
          <p:cNvSpPr>
            <a:spLocks noGrp="1"/>
          </p:cNvSpPr>
          <p:nvPr>
            <p:ph type="dt" sz="half" idx="10"/>
          </p:nvPr>
        </p:nvSpPr>
        <p:spPr/>
        <p:txBody>
          <a:bodyPr/>
          <a:lstStyle/>
          <a:p>
            <a:fld id="{6DC60A36-52AD-40A3-90F4-5E1E5B91E898}" type="datetimeFigureOut">
              <a:rPr lang="ru-RU" smtClean="0"/>
              <a:t>07.05.2026</a:t>
            </a:fld>
            <a:endParaRPr lang="ru-RU"/>
          </a:p>
        </p:txBody>
      </p:sp>
      <p:sp>
        <p:nvSpPr>
          <p:cNvPr id="6" name="Нижний колонтитул 5">
            <a:extLst>
              <a:ext uri="{FF2B5EF4-FFF2-40B4-BE49-F238E27FC236}">
                <a16:creationId xmlns:a16="http://schemas.microsoft.com/office/drawing/2014/main" id="{E61E3DAE-0E6F-4AA8-AA76-0AEAD912C3B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2FC7B42-BA44-4B4D-B877-A41085624DB9}"/>
              </a:ext>
            </a:extLst>
          </p:cNvPr>
          <p:cNvSpPr>
            <a:spLocks noGrp="1"/>
          </p:cNvSpPr>
          <p:nvPr>
            <p:ph type="sldNum" sz="quarter" idx="12"/>
          </p:nvPr>
        </p:nvSpPr>
        <p:spPr/>
        <p:txBody>
          <a:bodyPr/>
          <a:lstStyle/>
          <a:p>
            <a:fld id="{EAFCB60F-D83D-43BF-83ED-0504320A5BFC}" type="slidenum">
              <a:rPr lang="ru-RU" smtClean="0"/>
              <a:t>‹#›</a:t>
            </a:fld>
            <a:endParaRPr lang="ru-RU"/>
          </a:p>
        </p:txBody>
      </p:sp>
    </p:spTree>
    <p:extLst>
      <p:ext uri="{BB962C8B-B14F-4D97-AF65-F5344CB8AC3E}">
        <p14:creationId xmlns:p14="http://schemas.microsoft.com/office/powerpoint/2010/main" val="308206739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E41540-2EBE-4C42-9BA4-C0931577F47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862AF8C-BD4F-4101-834E-3E114F8E7F7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9CCD38B-A9DC-479A-B9AA-53590579D93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DC60A36-52AD-40A3-90F4-5E1E5B91E898}" type="datetimeFigureOut">
              <a:rPr lang="ru-RU" smtClean="0"/>
              <a:t>07.05.2026</a:t>
            </a:fld>
            <a:endParaRPr lang="ru-RU"/>
          </a:p>
        </p:txBody>
      </p:sp>
      <p:sp>
        <p:nvSpPr>
          <p:cNvPr id="5" name="Нижний колонтитул 4">
            <a:extLst>
              <a:ext uri="{FF2B5EF4-FFF2-40B4-BE49-F238E27FC236}">
                <a16:creationId xmlns:a16="http://schemas.microsoft.com/office/drawing/2014/main" id="{2928A309-36D0-41FF-984D-99C05B8632EB}"/>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539CE77-63B9-4CAF-AD6B-3A12CE4E7A99}"/>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AFCB60F-D83D-43BF-83ED-0504320A5BFC}" type="slidenum">
              <a:rPr lang="ru-RU" smtClean="0"/>
              <a:t>‹#›</a:t>
            </a:fld>
            <a:endParaRPr lang="ru-RU"/>
          </a:p>
        </p:txBody>
      </p:sp>
    </p:spTree>
    <p:extLst>
      <p:ext uri="{BB962C8B-B14F-4D97-AF65-F5344CB8AC3E}">
        <p14:creationId xmlns:p14="http://schemas.microsoft.com/office/powerpoint/2010/main" val="960509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408584"/>
            <a:ext cx="4722763" cy="1162645"/>
          </a:xfrm>
          <a:prstGeom prst="rect">
            <a:avLst/>
          </a:prstGeom>
          <a:noFill/>
          <a:ln/>
        </p:spPr>
        <p:txBody>
          <a:bodyPr wrap="squar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Boshlang'ich Sinflarda Nafosat Tarbiyasining Maqsad va Vazifalari</a:t>
            </a:r>
            <a:endParaRPr lang="en-US" sz="2400" dirty="0"/>
          </a:p>
        </p:txBody>
      </p:sp>
      <p:sp>
        <p:nvSpPr>
          <p:cNvPr id="4" name="Text 1"/>
          <p:cNvSpPr/>
          <p:nvPr/>
        </p:nvSpPr>
        <p:spPr>
          <a:xfrm>
            <a:off x="496119" y="2757264"/>
            <a:ext cx="4722763"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4+2 amaliyot davrida boshlang'ich sinflarda nafosat tarbiyasi bo'yicha ilmiy-amaliy taqdimot. Bu taqdimot estetik tarbiya nazariyasi, amaliyot va pedagogik yondashuvlarni qamrab oladi.</a:t>
            </a:r>
            <a:endParaRPr lang="en-US" sz="950" dirty="0"/>
          </a:p>
        </p:txBody>
      </p:sp>
      <p:sp>
        <p:nvSpPr>
          <p:cNvPr id="5" name="Shape 2"/>
          <p:cNvSpPr/>
          <p:nvPr/>
        </p:nvSpPr>
        <p:spPr>
          <a:xfrm>
            <a:off x="496119" y="3496940"/>
            <a:ext cx="770930" cy="233214"/>
          </a:xfrm>
          <a:prstGeom prst="roundRect">
            <a:avLst>
              <a:gd name="adj" fmla="val 17872"/>
            </a:avLst>
          </a:prstGeom>
          <a:solidFill>
            <a:srgbClr val="FFD8CC"/>
          </a:solidFill>
          <a:ln/>
        </p:spPr>
      </p:sp>
      <p:sp>
        <p:nvSpPr>
          <p:cNvPr id="6" name="Text 3"/>
          <p:cNvSpPr/>
          <p:nvPr/>
        </p:nvSpPr>
        <p:spPr>
          <a:xfrm>
            <a:off x="570533" y="3534147"/>
            <a:ext cx="622102" cy="158800"/>
          </a:xfrm>
          <a:prstGeom prst="rect">
            <a:avLst/>
          </a:prstGeom>
          <a:noFill/>
          <a:ln/>
        </p:spPr>
        <p:txBody>
          <a:bodyPr wrap="none" lIns="0" tIns="0" rIns="0" bIns="0" rtlCol="0" anchor="t"/>
          <a:lstStyle/>
          <a:p>
            <a:pPr marL="0" indent="0" algn="l">
              <a:lnSpc>
                <a:spcPts val="1250"/>
              </a:lnSpc>
              <a:buNone/>
            </a:pPr>
            <a:r>
              <a:rPr lang="en-US" sz="750" dirty="0">
                <a:solidFill>
                  <a:srgbClr val="403C4E"/>
                </a:solidFill>
                <a:latin typeface="Open Sans" pitchFamily="34" charset="0"/>
                <a:ea typeface="Open Sans" pitchFamily="34" charset="-122"/>
                <a:cs typeface="Open Sans" pitchFamily="34" charset="-120"/>
              </a:rPr>
              <a:t>PEDAGOGIKA</a:t>
            </a:r>
            <a:endParaRPr lang="en-US" sz="750" dirty="0"/>
          </a:p>
        </p:txBody>
      </p:sp>
      <p:sp>
        <p:nvSpPr>
          <p:cNvPr id="7" name="Shape 4"/>
          <p:cNvSpPr/>
          <p:nvPr/>
        </p:nvSpPr>
        <p:spPr>
          <a:xfrm>
            <a:off x="1329035" y="3492178"/>
            <a:ext cx="583481" cy="242739"/>
          </a:xfrm>
          <a:prstGeom prst="roundRect">
            <a:avLst>
              <a:gd name="adj" fmla="val 17171"/>
            </a:avLst>
          </a:prstGeom>
          <a:noFill/>
          <a:ln w="4763">
            <a:solidFill>
              <a:srgbClr val="FFAD94"/>
            </a:solidFill>
            <a:prstDash val="solid"/>
          </a:ln>
        </p:spPr>
      </p:sp>
      <p:sp>
        <p:nvSpPr>
          <p:cNvPr id="8" name="Text 5"/>
          <p:cNvSpPr/>
          <p:nvPr/>
        </p:nvSpPr>
        <p:spPr>
          <a:xfrm>
            <a:off x="1408212" y="3534147"/>
            <a:ext cx="425128" cy="158800"/>
          </a:xfrm>
          <a:prstGeom prst="rect">
            <a:avLst/>
          </a:prstGeom>
          <a:noFill/>
          <a:ln/>
        </p:spPr>
        <p:txBody>
          <a:bodyPr wrap="none" lIns="0" tIns="0" rIns="0" bIns="0" rtlCol="0" anchor="t"/>
          <a:lstStyle/>
          <a:p>
            <a:pPr marL="0" indent="0" algn="l">
              <a:lnSpc>
                <a:spcPts val="1250"/>
              </a:lnSpc>
              <a:buNone/>
            </a:pPr>
            <a:r>
              <a:rPr lang="en-US" sz="750" dirty="0">
                <a:solidFill>
                  <a:srgbClr val="FFAD94"/>
                </a:solidFill>
                <a:latin typeface="Open Sans" pitchFamily="34" charset="0"/>
                <a:ea typeface="Open Sans" pitchFamily="34" charset="-122"/>
                <a:cs typeface="Open Sans" pitchFamily="34" charset="-120"/>
              </a:rPr>
              <a:t>ESTETIKA</a:t>
            </a:r>
            <a:endParaRPr lang="en-US" sz="750" dirty="0"/>
          </a:p>
        </p:txBody>
      </p:sp>
      <p:sp>
        <p:nvSpPr>
          <p:cNvPr id="9" name="Shape 6"/>
          <p:cNvSpPr/>
          <p:nvPr/>
        </p:nvSpPr>
        <p:spPr>
          <a:xfrm>
            <a:off x="1974503" y="3492178"/>
            <a:ext cx="1207071" cy="242739"/>
          </a:xfrm>
          <a:prstGeom prst="roundRect">
            <a:avLst>
              <a:gd name="adj" fmla="val 17171"/>
            </a:avLst>
          </a:prstGeom>
          <a:noFill/>
          <a:ln w="4763">
            <a:solidFill>
              <a:srgbClr val="FFAD94"/>
            </a:solidFill>
            <a:prstDash val="solid"/>
          </a:ln>
        </p:spPr>
      </p:sp>
      <p:sp>
        <p:nvSpPr>
          <p:cNvPr id="10" name="Text 7"/>
          <p:cNvSpPr/>
          <p:nvPr/>
        </p:nvSpPr>
        <p:spPr>
          <a:xfrm>
            <a:off x="2053679" y="3534147"/>
            <a:ext cx="1048717" cy="158800"/>
          </a:xfrm>
          <a:prstGeom prst="rect">
            <a:avLst/>
          </a:prstGeom>
          <a:noFill/>
          <a:ln/>
        </p:spPr>
        <p:txBody>
          <a:bodyPr wrap="none" lIns="0" tIns="0" rIns="0" bIns="0" rtlCol="0" anchor="t"/>
          <a:lstStyle/>
          <a:p>
            <a:pPr marL="0" indent="0" algn="l">
              <a:lnSpc>
                <a:spcPts val="1250"/>
              </a:lnSpc>
              <a:buNone/>
            </a:pPr>
            <a:r>
              <a:rPr lang="en-US" sz="750" dirty="0">
                <a:solidFill>
                  <a:srgbClr val="FFAD94"/>
                </a:solidFill>
                <a:latin typeface="Open Sans" pitchFamily="34" charset="0"/>
                <a:ea typeface="Open Sans" pitchFamily="34" charset="-122"/>
                <a:cs typeface="Open Sans" pitchFamily="34" charset="-120"/>
              </a:rPr>
              <a:t>BOSHLANG'ICH TA'LIM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595759"/>
            <a:ext cx="5198269" cy="387548"/>
          </a:xfrm>
          <a:prstGeom prst="rect">
            <a:avLst/>
          </a:prstGeom>
          <a:noFill/>
          <a:ln/>
        </p:spPr>
        <p:txBody>
          <a:bodyPr wrap="non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Xulosa: Barkamol Shaxs Tarbiyasi</a:t>
            </a:r>
            <a:endParaRPr lang="en-US" sz="2400" dirty="0"/>
          </a:p>
        </p:txBody>
      </p:sp>
      <p:sp>
        <p:nvSpPr>
          <p:cNvPr id="3" name="Text 1"/>
          <p:cNvSpPr/>
          <p:nvPr/>
        </p:nvSpPr>
        <p:spPr>
          <a:xfrm>
            <a:off x="496119" y="1231329"/>
            <a:ext cx="8151763"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Nafosat tarbiyasi — bu bolani har tomonlama rivojlangan, ma'naviy boy va estetik jihatdan yetuk shaxs sifatida kamol toptirishning muhim va samarali yo'lidir. Estetik qarashlar va tuyg'ularni shakllantirish orqali bolalarda dunyoni to'liqroq anglash, uni go'zallik va ma'no bilan to'ldirish qobiliyati ortadi. Boshlang'ich sinf davrida qo'yilgan estetik poydevor bolaning butun umri davomida uning ma'naviy kamolotiga xizmat qiladi.</a:t>
            </a:r>
            <a:endParaRPr lang="en-US" sz="950" dirty="0"/>
          </a:p>
        </p:txBody>
      </p:sp>
      <p:sp>
        <p:nvSpPr>
          <p:cNvPr id="4" name="Shape 2"/>
          <p:cNvSpPr/>
          <p:nvPr/>
        </p:nvSpPr>
        <p:spPr>
          <a:xfrm>
            <a:off x="496119" y="1966243"/>
            <a:ext cx="8151763" cy="1716509"/>
          </a:xfrm>
          <a:prstGeom prst="roundRect">
            <a:avLst>
              <a:gd name="adj" fmla="val 3035"/>
            </a:avLst>
          </a:prstGeom>
          <a:solidFill>
            <a:srgbClr val="FFD8CC"/>
          </a:solidFill>
          <a:ln w="4763">
            <a:solidFill>
              <a:srgbClr val="E5BEB2"/>
            </a:solidFill>
            <a:prstDash val="solid"/>
          </a:ln>
        </p:spPr>
      </p:sp>
      <p:sp>
        <p:nvSpPr>
          <p:cNvPr id="5" name="Shape 3"/>
          <p:cNvSpPr/>
          <p:nvPr/>
        </p:nvSpPr>
        <p:spPr>
          <a:xfrm>
            <a:off x="500881" y="1971005"/>
            <a:ext cx="2714030" cy="1706984"/>
          </a:xfrm>
          <a:prstGeom prst="roundRect">
            <a:avLst>
              <a:gd name="adj" fmla="val 3052"/>
            </a:avLst>
          </a:prstGeom>
          <a:solidFill>
            <a:srgbClr val="FFD8CC"/>
          </a:solidFill>
          <a:ln/>
        </p:spPr>
      </p:sp>
      <p:sp>
        <p:nvSpPr>
          <p:cNvPr id="6" name="Text 4"/>
          <p:cNvSpPr/>
          <p:nvPr/>
        </p:nvSpPr>
        <p:spPr>
          <a:xfrm>
            <a:off x="624855" y="2094979"/>
            <a:ext cx="2156520"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Har Tomonlama Rivojlanish</a:t>
            </a:r>
            <a:endParaRPr lang="en-US" sz="1200" dirty="0"/>
          </a:p>
        </p:txBody>
      </p:sp>
      <p:sp>
        <p:nvSpPr>
          <p:cNvPr id="7" name="Text 5"/>
          <p:cNvSpPr/>
          <p:nvPr/>
        </p:nvSpPr>
        <p:spPr>
          <a:xfrm>
            <a:off x="624855" y="2363242"/>
            <a:ext cx="2466082" cy="1190774"/>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Nafosat tarbiyasi bolaning intellektual, hissiy, ijodiy va axloqiy jihatlarini uyg'unlashtiradi va uni barkamol shaxs sifatida shakllantiradi. Bu jarayonda barcha rivojlanish sohalarining muvozanati ta'minlanadi.</a:t>
            </a:r>
            <a:endParaRPr lang="en-US" sz="950" dirty="0"/>
          </a:p>
        </p:txBody>
      </p:sp>
      <p:sp>
        <p:nvSpPr>
          <p:cNvPr id="8" name="Shape 6"/>
          <p:cNvSpPr/>
          <p:nvPr/>
        </p:nvSpPr>
        <p:spPr>
          <a:xfrm>
            <a:off x="3214911" y="1971005"/>
            <a:ext cx="2714104" cy="1706984"/>
          </a:xfrm>
          <a:prstGeom prst="rect">
            <a:avLst/>
          </a:prstGeom>
          <a:solidFill>
            <a:srgbClr val="FFD8CC"/>
          </a:solidFill>
          <a:ln/>
        </p:spPr>
      </p:sp>
      <p:sp>
        <p:nvSpPr>
          <p:cNvPr id="9" name="Shape 7"/>
          <p:cNvSpPr/>
          <p:nvPr/>
        </p:nvSpPr>
        <p:spPr>
          <a:xfrm>
            <a:off x="3214911" y="1971005"/>
            <a:ext cx="14288" cy="1706984"/>
          </a:xfrm>
          <a:prstGeom prst="roundRect">
            <a:avLst>
              <a:gd name="adj" fmla="val 364638"/>
            </a:avLst>
          </a:prstGeom>
          <a:solidFill>
            <a:srgbClr val="E5BEB2"/>
          </a:solidFill>
          <a:ln/>
        </p:spPr>
      </p:sp>
      <p:sp>
        <p:nvSpPr>
          <p:cNvPr id="10" name="Text 8"/>
          <p:cNvSpPr/>
          <p:nvPr/>
        </p:nvSpPr>
        <p:spPr>
          <a:xfrm>
            <a:off x="3338885" y="2094979"/>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Ma'naviy Boylik</a:t>
            </a:r>
            <a:endParaRPr lang="en-US" sz="1200" dirty="0"/>
          </a:p>
        </p:txBody>
      </p:sp>
      <p:sp>
        <p:nvSpPr>
          <p:cNvPr id="11" name="Text 9"/>
          <p:cNvSpPr/>
          <p:nvPr/>
        </p:nvSpPr>
        <p:spPr>
          <a:xfrm>
            <a:off x="3338885" y="2363242"/>
            <a:ext cx="2466156" cy="992312"/>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Estetik tarbiya orqali bolalarda ma'naviy boylik, insoniy qadriyatlar va go'zallikka bo'lgan muhabbat shakllanadi. Bu qadriyatlar bola ulg'ayganida uning hayotiy pozitsiyasini belgilaydi.</a:t>
            </a:r>
            <a:endParaRPr lang="en-US" sz="950" dirty="0"/>
          </a:p>
        </p:txBody>
      </p:sp>
      <p:sp>
        <p:nvSpPr>
          <p:cNvPr id="12" name="Shape 10"/>
          <p:cNvSpPr/>
          <p:nvPr/>
        </p:nvSpPr>
        <p:spPr>
          <a:xfrm>
            <a:off x="5929015" y="1971005"/>
            <a:ext cx="2714104" cy="1706984"/>
          </a:xfrm>
          <a:prstGeom prst="rect">
            <a:avLst/>
          </a:prstGeom>
          <a:solidFill>
            <a:srgbClr val="FFD8CC"/>
          </a:solidFill>
          <a:ln/>
        </p:spPr>
      </p:sp>
      <p:sp>
        <p:nvSpPr>
          <p:cNvPr id="13" name="Shape 11"/>
          <p:cNvSpPr/>
          <p:nvPr/>
        </p:nvSpPr>
        <p:spPr>
          <a:xfrm>
            <a:off x="5929015" y="1971005"/>
            <a:ext cx="14288" cy="1706984"/>
          </a:xfrm>
          <a:prstGeom prst="roundRect">
            <a:avLst>
              <a:gd name="adj" fmla="val 364638"/>
            </a:avLst>
          </a:prstGeom>
          <a:solidFill>
            <a:srgbClr val="E5BEB2"/>
          </a:solidFill>
          <a:ln/>
        </p:spPr>
      </p:sp>
      <p:sp>
        <p:nvSpPr>
          <p:cNvPr id="14" name="Text 12"/>
          <p:cNvSpPr/>
          <p:nvPr/>
        </p:nvSpPr>
        <p:spPr>
          <a:xfrm>
            <a:off x="6052989" y="2094979"/>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Dunyoni Anglash</a:t>
            </a:r>
            <a:endParaRPr lang="en-US" sz="1200" dirty="0"/>
          </a:p>
        </p:txBody>
      </p:sp>
      <p:sp>
        <p:nvSpPr>
          <p:cNvPr id="15" name="Text 13"/>
          <p:cNvSpPr/>
          <p:nvPr/>
        </p:nvSpPr>
        <p:spPr>
          <a:xfrm>
            <a:off x="6052989" y="2363242"/>
            <a:ext cx="2466156" cy="1190774"/>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Estetik qarashlar bolaga dunyoni chuqurroq anglash, uni go'zallik va ma'no nuqtai nazaridan idrok etish imkonini beradi. Bola atrofdagi hodisalarni nafaqat aqli bilan, balki qalbi bilan ham tushuna boshlaydi.</a:t>
            </a:r>
            <a:endParaRPr lang="en-US" sz="950" dirty="0"/>
          </a:p>
        </p:txBody>
      </p:sp>
      <p:sp>
        <p:nvSpPr>
          <p:cNvPr id="16" name="Shape 14"/>
          <p:cNvSpPr/>
          <p:nvPr/>
        </p:nvSpPr>
        <p:spPr>
          <a:xfrm>
            <a:off x="496119" y="3822278"/>
            <a:ext cx="8151763" cy="725463"/>
          </a:xfrm>
          <a:prstGeom prst="roundRect">
            <a:avLst>
              <a:gd name="adj" fmla="val 7182"/>
            </a:avLst>
          </a:prstGeom>
          <a:solidFill>
            <a:srgbClr val="B6FCB8"/>
          </a:solidFill>
          <a:ln/>
        </p:spPr>
      </p:sp>
      <p:pic>
        <p:nvPicPr>
          <p:cNvPr id="17" name="Image 0" descr="preencoded.png"/>
          <p:cNvPicPr>
            <a:picLocks noChangeAspect="1"/>
          </p:cNvPicPr>
          <p:nvPr/>
        </p:nvPicPr>
        <p:blipFill>
          <a:blip r:embed="rId3"/>
          <a:stretch>
            <a:fillRect/>
          </a:stretch>
        </p:blipFill>
        <p:spPr>
          <a:xfrm>
            <a:off x="620092" y="4011588"/>
            <a:ext cx="155004" cy="123974"/>
          </a:xfrm>
          <a:prstGeom prst="rect">
            <a:avLst/>
          </a:prstGeom>
        </p:spPr>
      </p:pic>
      <p:sp>
        <p:nvSpPr>
          <p:cNvPr id="18" name="Text 15"/>
          <p:cNvSpPr/>
          <p:nvPr/>
        </p:nvSpPr>
        <p:spPr>
          <a:xfrm>
            <a:off x="899071" y="3977208"/>
            <a:ext cx="7624837" cy="396925"/>
          </a:xfrm>
          <a:prstGeom prst="rect">
            <a:avLst/>
          </a:prstGeom>
          <a:noFill/>
          <a:ln/>
        </p:spPr>
        <p:txBody>
          <a:bodyPr wrap="square" lIns="0" tIns="0" rIns="0" bIns="0" rtlCol="0" anchor="t"/>
          <a:lstStyle/>
          <a:p>
            <a:pPr marL="0" indent="0" algn="l">
              <a:lnSpc>
                <a:spcPts val="1550"/>
              </a:lnSpc>
              <a:buNone/>
            </a:pPr>
            <a:r>
              <a:rPr lang="en-US" sz="950" dirty="0">
                <a:solidFill>
                  <a:srgbClr val="000000"/>
                </a:solidFill>
                <a:latin typeface="Open Sans" pitchFamily="34" charset="0"/>
                <a:ea typeface="Open Sans" pitchFamily="34" charset="-122"/>
                <a:cs typeface="Open Sans" pitchFamily="34" charset="-120"/>
              </a:rPr>
              <a:t>Nafosat tarbiyasi — kelajak avlodni ma'naviy jihatdan yetuk, estetik jihatdan boy va ijodiy jihatdan faol shaxs sifatida tarbiyalashning eng ishonchli va samarali yo'lidir.</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822573"/>
            <a:ext cx="5997625" cy="387548"/>
          </a:xfrm>
          <a:prstGeom prst="rect">
            <a:avLst/>
          </a:prstGeom>
          <a:noFill/>
          <a:ln/>
        </p:spPr>
        <p:txBody>
          <a:bodyPr wrap="non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Nafosat Tarbiyasi Nima Uchun Muhim?</a:t>
            </a:r>
            <a:endParaRPr lang="en-US" sz="2400" dirty="0"/>
          </a:p>
        </p:txBody>
      </p:sp>
      <p:sp>
        <p:nvSpPr>
          <p:cNvPr id="3" name="Text 1"/>
          <p:cNvSpPr/>
          <p:nvPr/>
        </p:nvSpPr>
        <p:spPr>
          <a:xfrm>
            <a:off x="496119" y="1458144"/>
            <a:ext cx="8151763" cy="396925"/>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Nafosat tarbiyasi bolaning shaxs sifatida shakllanishida hal qiluvchi ahamiyatga ega bo'lib, uning ma'naviy, hissiy va ijodiy rivojlanishiga bevosita ta'sir ko'rsatadi. Bu jarayon bola o'z atrofidagi dunyoni go'zallik va ma'no nuqtai nazaridan idrok eta boshlashiga zamin yaratadi.</a:t>
            </a:r>
            <a:endParaRPr lang="en-US" sz="950" dirty="0"/>
          </a:p>
        </p:txBody>
      </p:sp>
      <p:sp>
        <p:nvSpPr>
          <p:cNvPr id="4" name="Shape 2"/>
          <p:cNvSpPr/>
          <p:nvPr/>
        </p:nvSpPr>
        <p:spPr>
          <a:xfrm>
            <a:off x="496119" y="1994595"/>
            <a:ext cx="2634555" cy="2326332"/>
          </a:xfrm>
          <a:prstGeom prst="roundRect">
            <a:avLst>
              <a:gd name="adj" fmla="val 2948"/>
            </a:avLst>
          </a:prstGeom>
          <a:solidFill>
            <a:srgbClr val="FFFFFF"/>
          </a:solidFill>
          <a:ln w="14288">
            <a:solidFill>
              <a:srgbClr val="E5BEB2"/>
            </a:solidFill>
            <a:prstDash val="solid"/>
          </a:ln>
        </p:spPr>
      </p:sp>
      <p:sp>
        <p:nvSpPr>
          <p:cNvPr id="5" name="Shape 3"/>
          <p:cNvSpPr/>
          <p:nvPr/>
        </p:nvSpPr>
        <p:spPr>
          <a:xfrm>
            <a:off x="481831" y="1994595"/>
            <a:ext cx="57150" cy="2326332"/>
          </a:xfrm>
          <a:prstGeom prst="roundRect">
            <a:avLst>
              <a:gd name="adj" fmla="val 91163"/>
            </a:avLst>
          </a:prstGeom>
          <a:solidFill>
            <a:srgbClr val="FFAD94"/>
          </a:solidFill>
          <a:ln/>
        </p:spPr>
      </p:sp>
      <p:sp>
        <p:nvSpPr>
          <p:cNvPr id="6" name="Text 4"/>
          <p:cNvSpPr/>
          <p:nvPr/>
        </p:nvSpPr>
        <p:spPr>
          <a:xfrm>
            <a:off x="677242" y="2132856"/>
            <a:ext cx="1565597"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Umumiy Rivojlanish</a:t>
            </a:r>
            <a:endParaRPr lang="en-US" sz="1200" dirty="0"/>
          </a:p>
        </p:txBody>
      </p:sp>
      <p:sp>
        <p:nvSpPr>
          <p:cNvPr id="7" name="Text 5"/>
          <p:cNvSpPr/>
          <p:nvPr/>
        </p:nvSpPr>
        <p:spPr>
          <a:xfrm>
            <a:off x="677242" y="2401119"/>
            <a:ext cx="2315170" cy="1587698"/>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Nafosat tarbiyasi bolaning intellektual, hissiy va ijodiy qobiliyatlarini uyg'unlashtiradi. Estetik qarashlar bolaning kelajakdagi dunyoqarashi va madaniy saviyasini belgilaydi. Bola atrofdagi go'zallikni anglash orqali o'zini va dunyoni chuqurroq tushuna boshlaydi.</a:t>
            </a:r>
            <a:endParaRPr lang="en-US" sz="950" dirty="0"/>
          </a:p>
        </p:txBody>
      </p:sp>
      <p:sp>
        <p:nvSpPr>
          <p:cNvPr id="8" name="Shape 6"/>
          <p:cNvSpPr/>
          <p:nvPr/>
        </p:nvSpPr>
        <p:spPr>
          <a:xfrm>
            <a:off x="3254648" y="1994595"/>
            <a:ext cx="2634630" cy="2326332"/>
          </a:xfrm>
          <a:prstGeom prst="roundRect">
            <a:avLst>
              <a:gd name="adj" fmla="val 2948"/>
            </a:avLst>
          </a:prstGeom>
          <a:solidFill>
            <a:srgbClr val="FFFFFF"/>
          </a:solidFill>
          <a:ln w="14288">
            <a:solidFill>
              <a:srgbClr val="E5BEB2"/>
            </a:solidFill>
            <a:prstDash val="solid"/>
          </a:ln>
        </p:spPr>
      </p:sp>
      <p:sp>
        <p:nvSpPr>
          <p:cNvPr id="9" name="Shape 7"/>
          <p:cNvSpPr/>
          <p:nvPr/>
        </p:nvSpPr>
        <p:spPr>
          <a:xfrm>
            <a:off x="3240360" y="1994595"/>
            <a:ext cx="57150" cy="2326332"/>
          </a:xfrm>
          <a:prstGeom prst="roundRect">
            <a:avLst>
              <a:gd name="adj" fmla="val 91163"/>
            </a:avLst>
          </a:prstGeom>
          <a:solidFill>
            <a:srgbClr val="FFAD94"/>
          </a:solidFill>
          <a:ln/>
        </p:spPr>
      </p:sp>
      <p:sp>
        <p:nvSpPr>
          <p:cNvPr id="10" name="Text 8"/>
          <p:cNvSpPr/>
          <p:nvPr/>
        </p:nvSpPr>
        <p:spPr>
          <a:xfrm>
            <a:off x="3435772" y="2132856"/>
            <a:ext cx="2315245" cy="387697"/>
          </a:xfrm>
          <a:prstGeom prst="rect">
            <a:avLst/>
          </a:prstGeom>
          <a:noFill/>
          <a:ln/>
        </p:spPr>
        <p:txBody>
          <a:bodyPr wrap="squar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Estetik Qarashlarni Shakllantirish</a:t>
            </a:r>
            <a:endParaRPr lang="en-US" sz="1200" dirty="0"/>
          </a:p>
        </p:txBody>
      </p:sp>
      <p:sp>
        <p:nvSpPr>
          <p:cNvPr id="11" name="Text 9"/>
          <p:cNvSpPr/>
          <p:nvPr/>
        </p:nvSpPr>
        <p:spPr>
          <a:xfrm>
            <a:off x="3435772" y="2594967"/>
            <a:ext cx="2315245" cy="1587698"/>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Estetik qarashlar bolaning kelajak dunyoqarashining kamoloti uchun zarur asos hisoblanadi. Go'zallikni tushunish va baholash qobiliyati insonning ma'naviy boyishiga xizmat qiladi. Estetik tarbiya bolada insoniy qadriyatlarni mustahkamlaydi va uning axloqiy yetishuviga hissa qo'shadi.</a:t>
            </a:r>
            <a:endParaRPr lang="en-US" sz="950" dirty="0"/>
          </a:p>
        </p:txBody>
      </p:sp>
      <p:sp>
        <p:nvSpPr>
          <p:cNvPr id="12" name="Shape 10"/>
          <p:cNvSpPr/>
          <p:nvPr/>
        </p:nvSpPr>
        <p:spPr>
          <a:xfrm>
            <a:off x="6013252" y="1994595"/>
            <a:ext cx="2634555" cy="2326332"/>
          </a:xfrm>
          <a:prstGeom prst="roundRect">
            <a:avLst>
              <a:gd name="adj" fmla="val 2948"/>
            </a:avLst>
          </a:prstGeom>
          <a:solidFill>
            <a:srgbClr val="FFFFFF"/>
          </a:solidFill>
          <a:ln w="14288">
            <a:solidFill>
              <a:srgbClr val="E5BEB2"/>
            </a:solidFill>
            <a:prstDash val="solid"/>
          </a:ln>
        </p:spPr>
      </p:sp>
      <p:sp>
        <p:nvSpPr>
          <p:cNvPr id="13" name="Shape 11"/>
          <p:cNvSpPr/>
          <p:nvPr/>
        </p:nvSpPr>
        <p:spPr>
          <a:xfrm>
            <a:off x="5998964" y="1994595"/>
            <a:ext cx="57150" cy="2326332"/>
          </a:xfrm>
          <a:prstGeom prst="roundRect">
            <a:avLst>
              <a:gd name="adj" fmla="val 91163"/>
            </a:avLst>
          </a:prstGeom>
          <a:solidFill>
            <a:srgbClr val="FFAD94"/>
          </a:solidFill>
          <a:ln/>
        </p:spPr>
      </p:sp>
      <p:sp>
        <p:nvSpPr>
          <p:cNvPr id="14" name="Text 12"/>
          <p:cNvSpPr/>
          <p:nvPr/>
        </p:nvSpPr>
        <p:spPr>
          <a:xfrm>
            <a:off x="6194375" y="2132856"/>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Eng Maqbul Davr</a:t>
            </a:r>
            <a:endParaRPr lang="en-US" sz="1200" dirty="0"/>
          </a:p>
        </p:txBody>
      </p:sp>
      <p:sp>
        <p:nvSpPr>
          <p:cNvPr id="15" name="Text 13"/>
          <p:cNvSpPr/>
          <p:nvPr/>
        </p:nvSpPr>
        <p:spPr>
          <a:xfrm>
            <a:off x="6194375" y="2401119"/>
            <a:ext cx="2315170" cy="1587698"/>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Maktabgacha va boshlang'ich yoshda estetik madaniyatni shakllantirish eng maqbul davr hisoblanadi. Bu davrda bolaning miyasi yangi taassurotlarni tez qabul qiladi va estetik tuyg'ular chuqur ildiz otadi. Shuning uchun bu yoshda nafosat tarbiyasiga alohida e'tibor qaratish zarurdir.</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7349" y="455935"/>
            <a:ext cx="5406703" cy="357336"/>
          </a:xfrm>
          <a:prstGeom prst="rect">
            <a:avLst/>
          </a:prstGeom>
          <a:noFill/>
          <a:ln/>
        </p:spPr>
        <p:txBody>
          <a:bodyPr wrap="none" lIns="0" tIns="0" rIns="0" bIns="0" rtlCol="0" anchor="t"/>
          <a:lstStyle/>
          <a:p>
            <a:pPr marL="0" indent="0" algn="l">
              <a:lnSpc>
                <a:spcPts val="2800"/>
              </a:lnSpc>
              <a:buNone/>
            </a:pPr>
            <a:r>
              <a:rPr lang="en-US" sz="2250" b="1" dirty="0">
                <a:solidFill>
                  <a:srgbClr val="403C4E"/>
                </a:solidFill>
                <a:latin typeface="Merriweather Bold" pitchFamily="34" charset="0"/>
                <a:ea typeface="Merriweather Bold" pitchFamily="34" charset="-122"/>
                <a:cs typeface="Merriweather Bold" pitchFamily="34" charset="-120"/>
              </a:rPr>
              <a:t>Nafosat Tarbiyasining Asosiy Maqsadi</a:t>
            </a:r>
            <a:endParaRPr lang="en-US" sz="2250" dirty="0"/>
          </a:p>
        </p:txBody>
      </p:sp>
      <p:sp>
        <p:nvSpPr>
          <p:cNvPr id="3" name="Text 1"/>
          <p:cNvSpPr/>
          <p:nvPr/>
        </p:nvSpPr>
        <p:spPr>
          <a:xfrm>
            <a:off x="457349" y="1024086"/>
            <a:ext cx="8229302" cy="351681"/>
          </a:xfrm>
          <a:prstGeom prst="rect">
            <a:avLst/>
          </a:prstGeom>
          <a:noFill/>
          <a:ln/>
        </p:spPr>
        <p:txBody>
          <a:bodyPr wrap="square" lIns="0" tIns="0" rIns="0" bIns="0" rtlCol="0" anchor="t"/>
          <a:lstStyle/>
          <a:p>
            <a:pPr marL="0" indent="0" algn="l">
              <a:lnSpc>
                <a:spcPts val="1350"/>
              </a:lnSpc>
              <a:buNone/>
            </a:pPr>
            <a:r>
              <a:rPr lang="en-US" sz="900" dirty="0">
                <a:solidFill>
                  <a:srgbClr val="403C4E"/>
                </a:solidFill>
                <a:latin typeface="Open Sans" pitchFamily="34" charset="0"/>
                <a:ea typeface="Open Sans" pitchFamily="34" charset="-122"/>
                <a:cs typeface="Open Sans" pitchFamily="34" charset="-120"/>
              </a:rPr>
              <a:t>Boshlang'ich sinf o'quvchilarida nafosat tarbiyasini tashkil etishda aniq maqsadlar belgilash pedagogik jarayonning samaradorligini oshiradi. Quyidagi maqsadlar o'qituvchi faoliyatining yo'nalishini aniqlaydi va ta'lim sifatini ta'minlaydi.</a:t>
            </a:r>
            <a:endParaRPr lang="en-US" sz="900" dirty="0"/>
          </a:p>
        </p:txBody>
      </p:sp>
      <p:sp>
        <p:nvSpPr>
          <p:cNvPr id="4" name="Shape 2"/>
          <p:cNvSpPr/>
          <p:nvPr/>
        </p:nvSpPr>
        <p:spPr>
          <a:xfrm>
            <a:off x="457349" y="1494309"/>
            <a:ext cx="4061966" cy="1631826"/>
          </a:xfrm>
          <a:prstGeom prst="roundRect">
            <a:avLst>
              <a:gd name="adj" fmla="val 2943"/>
            </a:avLst>
          </a:prstGeom>
          <a:solidFill>
            <a:srgbClr val="FFD8CC"/>
          </a:solidFill>
          <a:ln w="4763">
            <a:solidFill>
              <a:srgbClr val="E5BEB2"/>
            </a:solidFill>
            <a:prstDash val="solid"/>
          </a:ln>
        </p:spPr>
      </p:sp>
      <p:sp>
        <p:nvSpPr>
          <p:cNvPr id="5" name="Shape 3"/>
          <p:cNvSpPr/>
          <p:nvPr/>
        </p:nvSpPr>
        <p:spPr>
          <a:xfrm>
            <a:off x="576411" y="1613371"/>
            <a:ext cx="343049" cy="343049"/>
          </a:xfrm>
          <a:prstGeom prst="roundRect">
            <a:avLst>
              <a:gd name="adj" fmla="val 16657762"/>
            </a:avLst>
          </a:prstGeom>
          <a:solidFill>
            <a:srgbClr val="FFAD94"/>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0768" y="1707654"/>
            <a:ext cx="154335" cy="154335"/>
          </a:xfrm>
          <a:prstGeom prst="rect">
            <a:avLst/>
          </a:prstGeom>
        </p:spPr>
      </p:pic>
      <p:sp>
        <p:nvSpPr>
          <p:cNvPr id="7" name="Text 4"/>
          <p:cNvSpPr/>
          <p:nvPr/>
        </p:nvSpPr>
        <p:spPr>
          <a:xfrm>
            <a:off x="576411" y="2061790"/>
            <a:ext cx="1429420" cy="178668"/>
          </a:xfrm>
          <a:prstGeom prst="rect">
            <a:avLst/>
          </a:prstGeom>
          <a:noFill/>
          <a:ln/>
        </p:spPr>
        <p:txBody>
          <a:bodyPr wrap="none" lIns="0" tIns="0" rIns="0" bIns="0" rtlCol="0" anchor="t"/>
          <a:lstStyle/>
          <a:p>
            <a:pPr marL="0" indent="0" algn="l">
              <a:lnSpc>
                <a:spcPts val="1400"/>
              </a:lnSpc>
              <a:buNone/>
            </a:pPr>
            <a:r>
              <a:rPr lang="en-US" sz="1100" b="1" dirty="0">
                <a:solidFill>
                  <a:srgbClr val="403C4E"/>
                </a:solidFill>
                <a:latin typeface="Merriweather Bold" pitchFamily="34" charset="0"/>
                <a:ea typeface="Merriweather Bold" pitchFamily="34" charset="-122"/>
                <a:cs typeface="Merriweather Bold" pitchFamily="34" charset="-120"/>
              </a:rPr>
              <a:t>Moyillikni Aniqlash</a:t>
            </a:r>
            <a:endParaRPr lang="en-US" sz="1100" dirty="0"/>
          </a:p>
        </p:txBody>
      </p:sp>
      <p:sp>
        <p:nvSpPr>
          <p:cNvPr id="8" name="Text 5"/>
          <p:cNvSpPr/>
          <p:nvPr/>
        </p:nvSpPr>
        <p:spPr>
          <a:xfrm>
            <a:off x="576411" y="2303711"/>
            <a:ext cx="3823841" cy="703362"/>
          </a:xfrm>
          <a:prstGeom prst="rect">
            <a:avLst/>
          </a:prstGeom>
          <a:noFill/>
          <a:ln/>
        </p:spPr>
        <p:txBody>
          <a:bodyPr wrap="square" lIns="0" tIns="0" rIns="0" bIns="0" rtlCol="0" anchor="t"/>
          <a:lstStyle/>
          <a:p>
            <a:pPr marL="0" indent="0" algn="l">
              <a:lnSpc>
                <a:spcPts val="1350"/>
              </a:lnSpc>
              <a:buNone/>
            </a:pPr>
            <a:r>
              <a:rPr lang="en-US" sz="900" dirty="0">
                <a:solidFill>
                  <a:srgbClr val="403C4E"/>
                </a:solidFill>
                <a:latin typeface="Open Sans" pitchFamily="34" charset="0"/>
                <a:ea typeface="Open Sans" pitchFamily="34" charset="-122"/>
                <a:cs typeface="Open Sans" pitchFamily="34" charset="-120"/>
              </a:rPr>
              <a:t>Bolalarning nafosat tarbiyasiga moyilligini aniqlash va ularning individual qobiliyatlarini rivojlantirish uchun sharoit yaratish. Har bir bolaning tabiatan qanday san'at turiga moyilligi borligini pedagogik kuzatishlar orqali belgilash zarurdir.</a:t>
            </a:r>
            <a:endParaRPr lang="en-US" sz="900" dirty="0"/>
          </a:p>
        </p:txBody>
      </p:sp>
      <p:sp>
        <p:nvSpPr>
          <p:cNvPr id="9" name="Shape 6"/>
          <p:cNvSpPr/>
          <p:nvPr/>
        </p:nvSpPr>
        <p:spPr>
          <a:xfrm>
            <a:off x="4624685" y="1494309"/>
            <a:ext cx="4061966" cy="1631826"/>
          </a:xfrm>
          <a:prstGeom prst="roundRect">
            <a:avLst>
              <a:gd name="adj" fmla="val 2943"/>
            </a:avLst>
          </a:prstGeom>
          <a:solidFill>
            <a:srgbClr val="FFD8CC"/>
          </a:solidFill>
          <a:ln w="4763">
            <a:solidFill>
              <a:srgbClr val="E5BEB2"/>
            </a:solidFill>
            <a:prstDash val="solid"/>
          </a:ln>
        </p:spPr>
      </p:sp>
      <p:sp>
        <p:nvSpPr>
          <p:cNvPr id="10" name="Shape 7"/>
          <p:cNvSpPr/>
          <p:nvPr/>
        </p:nvSpPr>
        <p:spPr>
          <a:xfrm>
            <a:off x="4743748" y="1613371"/>
            <a:ext cx="343049" cy="343049"/>
          </a:xfrm>
          <a:prstGeom prst="roundRect">
            <a:avLst>
              <a:gd name="adj" fmla="val 16657762"/>
            </a:avLst>
          </a:prstGeom>
          <a:solidFill>
            <a:srgbClr val="FFAD94"/>
          </a:solidFill>
          <a:ln/>
        </p:spPr>
      </p:sp>
      <p:pic>
        <p:nvPicPr>
          <p:cNvPr id="11"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4838105" y="1707654"/>
            <a:ext cx="154335" cy="154335"/>
          </a:xfrm>
          <a:prstGeom prst="rect">
            <a:avLst/>
          </a:prstGeom>
        </p:spPr>
      </p:pic>
      <p:sp>
        <p:nvSpPr>
          <p:cNvPr id="12" name="Text 8"/>
          <p:cNvSpPr/>
          <p:nvPr/>
        </p:nvSpPr>
        <p:spPr>
          <a:xfrm>
            <a:off x="4743748" y="2061790"/>
            <a:ext cx="1490365" cy="178668"/>
          </a:xfrm>
          <a:prstGeom prst="rect">
            <a:avLst/>
          </a:prstGeom>
          <a:noFill/>
          <a:ln/>
        </p:spPr>
        <p:txBody>
          <a:bodyPr wrap="none" lIns="0" tIns="0" rIns="0" bIns="0" rtlCol="0" anchor="t"/>
          <a:lstStyle/>
          <a:p>
            <a:pPr marL="0" indent="0" algn="l">
              <a:lnSpc>
                <a:spcPts val="1400"/>
              </a:lnSpc>
              <a:buNone/>
            </a:pPr>
            <a:r>
              <a:rPr lang="en-US" sz="1100" b="1" dirty="0">
                <a:solidFill>
                  <a:srgbClr val="403C4E"/>
                </a:solidFill>
                <a:latin typeface="Merriweather Bold" pitchFamily="34" charset="0"/>
                <a:ea typeface="Merriweather Bold" pitchFamily="34" charset="-122"/>
                <a:cs typeface="Merriweather Bold" pitchFamily="34" charset="-120"/>
              </a:rPr>
              <a:t>Bilim va Ko'nikmalar</a:t>
            </a:r>
            <a:endParaRPr lang="en-US" sz="1100" dirty="0"/>
          </a:p>
        </p:txBody>
      </p:sp>
      <p:sp>
        <p:nvSpPr>
          <p:cNvPr id="13" name="Text 9"/>
          <p:cNvSpPr/>
          <p:nvPr/>
        </p:nvSpPr>
        <p:spPr>
          <a:xfrm>
            <a:off x="4743748" y="2303711"/>
            <a:ext cx="3823841" cy="703362"/>
          </a:xfrm>
          <a:prstGeom prst="rect">
            <a:avLst/>
          </a:prstGeom>
          <a:noFill/>
          <a:ln/>
        </p:spPr>
        <p:txBody>
          <a:bodyPr wrap="square" lIns="0" tIns="0" rIns="0" bIns="0" rtlCol="0" anchor="t"/>
          <a:lstStyle/>
          <a:p>
            <a:pPr marL="0" indent="0" algn="l">
              <a:lnSpc>
                <a:spcPts val="1350"/>
              </a:lnSpc>
              <a:buNone/>
            </a:pPr>
            <a:r>
              <a:rPr lang="en-US" sz="900" dirty="0">
                <a:solidFill>
                  <a:srgbClr val="403C4E"/>
                </a:solidFill>
                <a:latin typeface="Open Sans" pitchFamily="34" charset="0"/>
                <a:ea typeface="Open Sans" pitchFamily="34" charset="-122"/>
                <a:cs typeface="Open Sans" pitchFamily="34" charset="-120"/>
              </a:rPr>
              <a:t>Nafosat tarbiyasi bo'yicha nazariy bilim va amaliy ko'nikmalarni shakllantirish, bolalarga go'zallik haqida tushuncha berish. O'quvchilar adabiy asarlar, musiqa, tasviriy san'at va tabiatdagi go'zallikni mustaqil idrok eta olishi kerak.</a:t>
            </a:r>
            <a:endParaRPr lang="en-US" sz="900" dirty="0"/>
          </a:p>
        </p:txBody>
      </p:sp>
      <p:sp>
        <p:nvSpPr>
          <p:cNvPr id="14" name="Shape 10"/>
          <p:cNvSpPr/>
          <p:nvPr/>
        </p:nvSpPr>
        <p:spPr>
          <a:xfrm>
            <a:off x="457349" y="3231505"/>
            <a:ext cx="4061966" cy="1455986"/>
          </a:xfrm>
          <a:prstGeom prst="roundRect">
            <a:avLst>
              <a:gd name="adj" fmla="val 3299"/>
            </a:avLst>
          </a:prstGeom>
          <a:solidFill>
            <a:srgbClr val="FFD8CC"/>
          </a:solidFill>
          <a:ln w="4763">
            <a:solidFill>
              <a:srgbClr val="E5BEB2"/>
            </a:solidFill>
            <a:prstDash val="solid"/>
          </a:ln>
        </p:spPr>
      </p:sp>
      <p:sp>
        <p:nvSpPr>
          <p:cNvPr id="15" name="Shape 11"/>
          <p:cNvSpPr/>
          <p:nvPr/>
        </p:nvSpPr>
        <p:spPr>
          <a:xfrm>
            <a:off x="576411" y="3350568"/>
            <a:ext cx="343049" cy="343049"/>
          </a:xfrm>
          <a:prstGeom prst="roundRect">
            <a:avLst>
              <a:gd name="adj" fmla="val 16657762"/>
            </a:avLst>
          </a:prstGeom>
          <a:solidFill>
            <a:srgbClr val="FFAD94"/>
          </a:solidFill>
          <a:ln/>
        </p:spPr>
      </p:sp>
      <p:pic>
        <p:nvPicPr>
          <p:cNvPr id="16"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670768" y="3444850"/>
            <a:ext cx="154335" cy="154335"/>
          </a:xfrm>
          <a:prstGeom prst="rect">
            <a:avLst/>
          </a:prstGeom>
        </p:spPr>
      </p:pic>
      <p:sp>
        <p:nvSpPr>
          <p:cNvPr id="17" name="Text 12"/>
          <p:cNvSpPr/>
          <p:nvPr/>
        </p:nvSpPr>
        <p:spPr>
          <a:xfrm>
            <a:off x="576411" y="3798987"/>
            <a:ext cx="1429420" cy="178668"/>
          </a:xfrm>
          <a:prstGeom prst="rect">
            <a:avLst/>
          </a:prstGeom>
          <a:noFill/>
          <a:ln/>
        </p:spPr>
        <p:txBody>
          <a:bodyPr wrap="none" lIns="0" tIns="0" rIns="0" bIns="0" rtlCol="0" anchor="t"/>
          <a:lstStyle/>
          <a:p>
            <a:pPr marL="0" indent="0" algn="l">
              <a:lnSpc>
                <a:spcPts val="1400"/>
              </a:lnSpc>
              <a:buNone/>
            </a:pPr>
            <a:r>
              <a:rPr lang="en-US" sz="1100" b="1" dirty="0">
                <a:solidFill>
                  <a:srgbClr val="403C4E"/>
                </a:solidFill>
                <a:latin typeface="Merriweather Bold" pitchFamily="34" charset="0"/>
                <a:ea typeface="Merriweather Bold" pitchFamily="34" charset="-122"/>
                <a:cs typeface="Merriweather Bold" pitchFamily="34" charset="-120"/>
              </a:rPr>
              <a:t>Ish Yo'nalishlari</a:t>
            </a:r>
            <a:endParaRPr lang="en-US" sz="1100" dirty="0"/>
          </a:p>
        </p:txBody>
      </p:sp>
      <p:sp>
        <p:nvSpPr>
          <p:cNvPr id="18" name="Text 13"/>
          <p:cNvSpPr/>
          <p:nvPr/>
        </p:nvSpPr>
        <p:spPr>
          <a:xfrm>
            <a:off x="576411" y="4040907"/>
            <a:ext cx="3823841" cy="527521"/>
          </a:xfrm>
          <a:prstGeom prst="rect">
            <a:avLst/>
          </a:prstGeom>
          <a:noFill/>
          <a:ln/>
        </p:spPr>
        <p:txBody>
          <a:bodyPr wrap="square" lIns="0" tIns="0" rIns="0" bIns="0" rtlCol="0" anchor="t"/>
          <a:lstStyle/>
          <a:p>
            <a:pPr marL="0" indent="0" algn="l">
              <a:lnSpc>
                <a:spcPts val="1350"/>
              </a:lnSpc>
              <a:buNone/>
            </a:pPr>
            <a:r>
              <a:rPr lang="en-US" sz="900" dirty="0">
                <a:solidFill>
                  <a:srgbClr val="403C4E"/>
                </a:solidFill>
                <a:latin typeface="Open Sans" pitchFamily="34" charset="0"/>
                <a:ea typeface="Open Sans" pitchFamily="34" charset="-122"/>
                <a:cs typeface="Open Sans" pitchFamily="34" charset="-120"/>
              </a:rPr>
              <a:t>Nafosat tarbiyasi bo'yicha ish yo'nalishlari va vazifalarini aniq belgilash, o'quv dasturiga mos ravishda rejalashtirish. Pedagog o'z faoliyatida nazariy bilimlar bilan amaliy mashg'ulotlarni uyg'unlashtirishi lozim.</a:t>
            </a:r>
            <a:endParaRPr lang="en-US" sz="900" dirty="0"/>
          </a:p>
        </p:txBody>
      </p:sp>
      <p:sp>
        <p:nvSpPr>
          <p:cNvPr id="19" name="Shape 14"/>
          <p:cNvSpPr/>
          <p:nvPr/>
        </p:nvSpPr>
        <p:spPr>
          <a:xfrm>
            <a:off x="4624685" y="3231505"/>
            <a:ext cx="4061966" cy="1455986"/>
          </a:xfrm>
          <a:prstGeom prst="roundRect">
            <a:avLst>
              <a:gd name="adj" fmla="val 3299"/>
            </a:avLst>
          </a:prstGeom>
          <a:solidFill>
            <a:srgbClr val="FFD8CC"/>
          </a:solidFill>
          <a:ln w="4763">
            <a:solidFill>
              <a:srgbClr val="E5BEB2"/>
            </a:solidFill>
            <a:prstDash val="solid"/>
          </a:ln>
        </p:spPr>
      </p:sp>
      <p:sp>
        <p:nvSpPr>
          <p:cNvPr id="20" name="Shape 15"/>
          <p:cNvSpPr/>
          <p:nvPr/>
        </p:nvSpPr>
        <p:spPr>
          <a:xfrm>
            <a:off x="4743748" y="3350568"/>
            <a:ext cx="343049" cy="343049"/>
          </a:xfrm>
          <a:prstGeom prst="roundRect">
            <a:avLst>
              <a:gd name="adj" fmla="val 16657762"/>
            </a:avLst>
          </a:prstGeom>
          <a:solidFill>
            <a:srgbClr val="FFAD94"/>
          </a:solidFill>
          <a:ln/>
        </p:spPr>
      </p:sp>
      <p:pic>
        <p:nvPicPr>
          <p:cNvPr id="21"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4838105" y="3444850"/>
            <a:ext cx="154335" cy="154335"/>
          </a:xfrm>
          <a:prstGeom prst="rect">
            <a:avLst/>
          </a:prstGeom>
        </p:spPr>
      </p:pic>
      <p:sp>
        <p:nvSpPr>
          <p:cNvPr id="22" name="Text 16"/>
          <p:cNvSpPr/>
          <p:nvPr/>
        </p:nvSpPr>
        <p:spPr>
          <a:xfrm>
            <a:off x="4743748" y="3798987"/>
            <a:ext cx="1429420" cy="178668"/>
          </a:xfrm>
          <a:prstGeom prst="rect">
            <a:avLst/>
          </a:prstGeom>
          <a:noFill/>
          <a:ln/>
        </p:spPr>
        <p:txBody>
          <a:bodyPr wrap="none" lIns="0" tIns="0" rIns="0" bIns="0" rtlCol="0" anchor="t"/>
          <a:lstStyle/>
          <a:p>
            <a:pPr marL="0" indent="0" algn="l">
              <a:lnSpc>
                <a:spcPts val="1400"/>
              </a:lnSpc>
              <a:buNone/>
            </a:pPr>
            <a:r>
              <a:rPr lang="en-US" sz="1100" b="1" dirty="0">
                <a:solidFill>
                  <a:srgbClr val="403C4E"/>
                </a:solidFill>
                <a:latin typeface="Merriweather Bold" pitchFamily="34" charset="0"/>
                <a:ea typeface="Merriweather Bold" pitchFamily="34" charset="-122"/>
                <a:cs typeface="Merriweather Bold" pitchFamily="34" charset="-120"/>
              </a:rPr>
              <a:t>To'g'ri Shakllanish</a:t>
            </a:r>
            <a:endParaRPr lang="en-US" sz="1100" dirty="0"/>
          </a:p>
        </p:txBody>
      </p:sp>
      <p:sp>
        <p:nvSpPr>
          <p:cNvPr id="23" name="Text 17"/>
          <p:cNvSpPr/>
          <p:nvPr/>
        </p:nvSpPr>
        <p:spPr>
          <a:xfrm>
            <a:off x="4743748" y="4040907"/>
            <a:ext cx="3823841" cy="527521"/>
          </a:xfrm>
          <a:prstGeom prst="rect">
            <a:avLst/>
          </a:prstGeom>
          <a:noFill/>
          <a:ln/>
        </p:spPr>
        <p:txBody>
          <a:bodyPr wrap="square" lIns="0" tIns="0" rIns="0" bIns="0" rtlCol="0" anchor="t"/>
          <a:lstStyle/>
          <a:p>
            <a:pPr marL="0" indent="0" algn="l">
              <a:lnSpc>
                <a:spcPts val="1350"/>
              </a:lnSpc>
              <a:buNone/>
            </a:pPr>
            <a:r>
              <a:rPr lang="en-US" sz="900" dirty="0">
                <a:solidFill>
                  <a:srgbClr val="403C4E"/>
                </a:solidFill>
                <a:latin typeface="Open Sans" pitchFamily="34" charset="0"/>
                <a:ea typeface="Open Sans" pitchFamily="34" charset="-122"/>
                <a:cs typeface="Open Sans" pitchFamily="34" charset="-120"/>
              </a:rPr>
              <a:t>Bolalarda nafosat tarbiyasining to'g'ri va uyg'un shakllanishiga erishish, buzilishlarni o'z vaqtida aniqlash va tuzatish. Bu jarayonda ota-onalar bilan hamkorlik alohida ahamiyatga ega.</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26393" y="299070"/>
            <a:ext cx="4244578" cy="333077"/>
          </a:xfrm>
          <a:prstGeom prst="rect">
            <a:avLst/>
          </a:prstGeom>
          <a:noFill/>
          <a:ln/>
        </p:spPr>
        <p:txBody>
          <a:bodyPr wrap="none" lIns="0" tIns="0" rIns="0" bIns="0" rtlCol="0" anchor="t"/>
          <a:lstStyle/>
          <a:p>
            <a:pPr marL="0" indent="0" algn="l">
              <a:lnSpc>
                <a:spcPts val="2600"/>
              </a:lnSpc>
              <a:buNone/>
            </a:pPr>
            <a:r>
              <a:rPr lang="en-US" sz="2050" b="1" dirty="0">
                <a:solidFill>
                  <a:srgbClr val="403C4E"/>
                </a:solidFill>
                <a:latin typeface="Merriweather Bold" pitchFamily="34" charset="0"/>
                <a:ea typeface="Merriweather Bold" pitchFamily="34" charset="-122"/>
                <a:cs typeface="Merriweather Bold" pitchFamily="34" charset="-120"/>
              </a:rPr>
              <a:t>Nafosat Tarbiyasining Vazifalari</a:t>
            </a:r>
            <a:endParaRPr lang="en-US" sz="2050" dirty="0"/>
          </a:p>
        </p:txBody>
      </p:sp>
      <p:sp>
        <p:nvSpPr>
          <p:cNvPr id="3" name="Text 1"/>
          <p:cNvSpPr/>
          <p:nvPr/>
        </p:nvSpPr>
        <p:spPr>
          <a:xfrm>
            <a:off x="426393" y="815355"/>
            <a:ext cx="829121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Nafosat tarbiyasining vazifalari bolaning estetik dunyoqarashini har tomonlama rivojlantirishga qaratilgan bo'lib, ular bir-birini to'ldiruvchi va uyg'unlashtiruvchi xususiyatga ega. Pedagog bu vazifalarni dars jarayonida va darsdan tashqari faoliyatda izchil amalga oshirishi lozim.</a:t>
            </a:r>
            <a:endParaRPr lang="en-US" sz="800" dirty="0"/>
          </a:p>
        </p:txBody>
      </p:sp>
      <p:sp>
        <p:nvSpPr>
          <p:cNvPr id="4" name="Shape 2"/>
          <p:cNvSpPr/>
          <p:nvPr/>
        </p:nvSpPr>
        <p:spPr>
          <a:xfrm>
            <a:off x="426393" y="1235497"/>
            <a:ext cx="239837" cy="239837"/>
          </a:xfrm>
          <a:prstGeom prst="roundRect">
            <a:avLst>
              <a:gd name="adj" fmla="val 18668"/>
            </a:avLst>
          </a:prstGeom>
          <a:solidFill>
            <a:srgbClr val="FFD8CC"/>
          </a:solidFill>
          <a:ln w="4763">
            <a:solidFill>
              <a:srgbClr val="E5BEB2"/>
            </a:solidFill>
            <a:prstDash val="solid"/>
          </a:ln>
        </p:spPr>
      </p:sp>
      <p:sp>
        <p:nvSpPr>
          <p:cNvPr id="5" name="Text 3"/>
          <p:cNvSpPr/>
          <p:nvPr/>
        </p:nvSpPr>
        <p:spPr>
          <a:xfrm>
            <a:off x="466353" y="1255440"/>
            <a:ext cx="159841" cy="199876"/>
          </a:xfrm>
          <a:prstGeom prst="rect">
            <a:avLst/>
          </a:prstGeom>
          <a:noFill/>
          <a:ln/>
        </p:spPr>
        <p:txBody>
          <a:bodyPr wrap="none" lIns="0" tIns="0" rIns="0" bIns="0" rtlCol="0" anchor="ctr"/>
          <a:lstStyle/>
          <a:p>
            <a:pPr marL="0" indent="0" algn="ctr">
              <a:lnSpc>
                <a:spcPct val="100000"/>
              </a:lnSpc>
              <a:buNone/>
            </a:pPr>
            <a:r>
              <a:rPr lang="en-US" sz="1250" b="1" dirty="0">
                <a:solidFill>
                  <a:srgbClr val="403C4E"/>
                </a:solidFill>
                <a:latin typeface="Merriweather Bold" pitchFamily="34" charset="0"/>
                <a:ea typeface="Merriweather Bold" pitchFamily="34" charset="-122"/>
                <a:cs typeface="Merriweather Bold" pitchFamily="34" charset="-120"/>
              </a:rPr>
              <a:t>1</a:t>
            </a:r>
            <a:endParaRPr lang="en-US" sz="1250" dirty="0"/>
          </a:p>
        </p:txBody>
      </p:sp>
      <p:sp>
        <p:nvSpPr>
          <p:cNvPr id="6" name="Text 4"/>
          <p:cNvSpPr/>
          <p:nvPr/>
        </p:nvSpPr>
        <p:spPr>
          <a:xfrm>
            <a:off x="757833" y="1272108"/>
            <a:ext cx="2459385" cy="166539"/>
          </a:xfrm>
          <a:prstGeom prst="rect">
            <a:avLst/>
          </a:prstGeom>
          <a:noFill/>
          <a:ln/>
        </p:spPr>
        <p:txBody>
          <a:bodyPr wrap="none" lIns="0" tIns="0" rIns="0" bIns="0" rtlCol="0" anchor="t"/>
          <a:lstStyle/>
          <a:p>
            <a:pPr marL="0" indent="0" algn="l">
              <a:lnSpc>
                <a:spcPts val="1300"/>
              </a:lnSpc>
              <a:buNone/>
            </a:pPr>
            <a:r>
              <a:rPr lang="en-US" sz="1000" b="1" dirty="0">
                <a:solidFill>
                  <a:srgbClr val="403C4E"/>
                </a:solidFill>
                <a:latin typeface="Merriweather Bold" pitchFamily="34" charset="0"/>
                <a:ea typeface="Merriweather Bold" pitchFamily="34" charset="-122"/>
                <a:cs typeface="Merriweather Bold" pitchFamily="34" charset="-120"/>
              </a:rPr>
              <a:t>Nafosat His-tuyg'usini Shakllantirish</a:t>
            </a:r>
            <a:endParaRPr lang="en-US" sz="1000" dirty="0"/>
          </a:p>
        </p:txBody>
      </p:sp>
      <p:sp>
        <p:nvSpPr>
          <p:cNvPr id="7" name="Text 5"/>
          <p:cNvSpPr/>
          <p:nvPr/>
        </p:nvSpPr>
        <p:spPr>
          <a:xfrm>
            <a:off x="757833" y="1493565"/>
            <a:ext cx="795977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Bolalarda go'zallikka nisbatan ijobiy his-tuyg'ularni tarbiyalash, ularni badiiy asarlar va tabiat go'zalligiga qiziqtirish. Bola san'at asarlarini ko'rib, tinglab yoki o'qib zavqlana olishi va ulardan ruhiy quvonch topishi zarur.</a:t>
            </a:r>
            <a:endParaRPr lang="en-US" sz="800" dirty="0"/>
          </a:p>
        </p:txBody>
      </p:sp>
      <p:sp>
        <p:nvSpPr>
          <p:cNvPr id="8" name="Shape 6"/>
          <p:cNvSpPr/>
          <p:nvPr/>
        </p:nvSpPr>
        <p:spPr>
          <a:xfrm>
            <a:off x="426393" y="1993925"/>
            <a:ext cx="239837" cy="239837"/>
          </a:xfrm>
          <a:prstGeom prst="roundRect">
            <a:avLst>
              <a:gd name="adj" fmla="val 18668"/>
            </a:avLst>
          </a:prstGeom>
          <a:solidFill>
            <a:srgbClr val="FFD8CC"/>
          </a:solidFill>
          <a:ln w="4763">
            <a:solidFill>
              <a:srgbClr val="E5BEB2"/>
            </a:solidFill>
            <a:prstDash val="solid"/>
          </a:ln>
        </p:spPr>
      </p:sp>
      <p:sp>
        <p:nvSpPr>
          <p:cNvPr id="9" name="Text 7"/>
          <p:cNvSpPr/>
          <p:nvPr/>
        </p:nvSpPr>
        <p:spPr>
          <a:xfrm>
            <a:off x="466353" y="2013868"/>
            <a:ext cx="159841" cy="199876"/>
          </a:xfrm>
          <a:prstGeom prst="rect">
            <a:avLst/>
          </a:prstGeom>
          <a:noFill/>
          <a:ln/>
        </p:spPr>
        <p:txBody>
          <a:bodyPr wrap="none" lIns="0" tIns="0" rIns="0" bIns="0" rtlCol="0" anchor="ctr"/>
          <a:lstStyle/>
          <a:p>
            <a:pPr marL="0" indent="0" algn="ctr">
              <a:lnSpc>
                <a:spcPct val="100000"/>
              </a:lnSpc>
              <a:buNone/>
            </a:pPr>
            <a:r>
              <a:rPr lang="en-US" sz="1250" b="1" dirty="0">
                <a:solidFill>
                  <a:srgbClr val="403C4E"/>
                </a:solidFill>
                <a:latin typeface="Merriweather Bold" pitchFamily="34" charset="0"/>
                <a:ea typeface="Merriweather Bold" pitchFamily="34" charset="-122"/>
                <a:cs typeface="Merriweather Bold" pitchFamily="34" charset="-120"/>
              </a:rPr>
              <a:t>2</a:t>
            </a:r>
            <a:endParaRPr lang="en-US" sz="1250" dirty="0"/>
          </a:p>
        </p:txBody>
      </p:sp>
      <p:sp>
        <p:nvSpPr>
          <p:cNvPr id="10" name="Text 8"/>
          <p:cNvSpPr/>
          <p:nvPr/>
        </p:nvSpPr>
        <p:spPr>
          <a:xfrm>
            <a:off x="757833" y="2030537"/>
            <a:ext cx="2551658" cy="166539"/>
          </a:xfrm>
          <a:prstGeom prst="rect">
            <a:avLst/>
          </a:prstGeom>
          <a:noFill/>
          <a:ln/>
        </p:spPr>
        <p:txBody>
          <a:bodyPr wrap="none" lIns="0" tIns="0" rIns="0" bIns="0" rtlCol="0" anchor="t"/>
          <a:lstStyle/>
          <a:p>
            <a:pPr marL="0" indent="0" algn="l">
              <a:lnSpc>
                <a:spcPts val="1300"/>
              </a:lnSpc>
              <a:buNone/>
            </a:pPr>
            <a:r>
              <a:rPr lang="en-US" sz="1000" b="1" dirty="0">
                <a:solidFill>
                  <a:srgbClr val="403C4E"/>
                </a:solidFill>
                <a:latin typeface="Merriweather Bold" pitchFamily="34" charset="0"/>
                <a:ea typeface="Merriweather Bold" pitchFamily="34" charset="-122"/>
                <a:cs typeface="Merriweather Bold" pitchFamily="34" charset="-120"/>
              </a:rPr>
              <a:t>Estetik Fikr-mulohazani Rivojlantirish</a:t>
            </a:r>
            <a:endParaRPr lang="en-US" sz="1000" dirty="0"/>
          </a:p>
        </p:txBody>
      </p:sp>
      <p:sp>
        <p:nvSpPr>
          <p:cNvPr id="11" name="Text 9"/>
          <p:cNvSpPr/>
          <p:nvPr/>
        </p:nvSpPr>
        <p:spPr>
          <a:xfrm>
            <a:off x="757833" y="2251993"/>
            <a:ext cx="795977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Bolalarning mustaqil estetik fikr yuritish qobiliyatini o'stirish, ularni badiiy asarlarni tahlil qilishga o'rgatish. O'quvchilar o'qigan asar haqida o'z fikrini erkin ifodalashi, personajlarga munosabat bildirishi va asarning g'oyasini tushuna olishi kerak.</a:t>
            </a:r>
            <a:endParaRPr lang="en-US" sz="800" dirty="0"/>
          </a:p>
        </p:txBody>
      </p:sp>
      <p:sp>
        <p:nvSpPr>
          <p:cNvPr id="12" name="Shape 10"/>
          <p:cNvSpPr/>
          <p:nvPr/>
        </p:nvSpPr>
        <p:spPr>
          <a:xfrm>
            <a:off x="426393" y="2752353"/>
            <a:ext cx="239837" cy="239837"/>
          </a:xfrm>
          <a:prstGeom prst="roundRect">
            <a:avLst>
              <a:gd name="adj" fmla="val 18668"/>
            </a:avLst>
          </a:prstGeom>
          <a:solidFill>
            <a:srgbClr val="FFD8CC"/>
          </a:solidFill>
          <a:ln w="4763">
            <a:solidFill>
              <a:srgbClr val="E5BEB2"/>
            </a:solidFill>
            <a:prstDash val="solid"/>
          </a:ln>
        </p:spPr>
      </p:sp>
      <p:sp>
        <p:nvSpPr>
          <p:cNvPr id="13" name="Text 11"/>
          <p:cNvSpPr/>
          <p:nvPr/>
        </p:nvSpPr>
        <p:spPr>
          <a:xfrm>
            <a:off x="466353" y="2772296"/>
            <a:ext cx="159841" cy="199876"/>
          </a:xfrm>
          <a:prstGeom prst="rect">
            <a:avLst/>
          </a:prstGeom>
          <a:noFill/>
          <a:ln/>
        </p:spPr>
        <p:txBody>
          <a:bodyPr wrap="none" lIns="0" tIns="0" rIns="0" bIns="0" rtlCol="0" anchor="ctr"/>
          <a:lstStyle/>
          <a:p>
            <a:pPr marL="0" indent="0" algn="ctr">
              <a:lnSpc>
                <a:spcPct val="100000"/>
              </a:lnSpc>
              <a:buNone/>
            </a:pPr>
            <a:r>
              <a:rPr lang="en-US" sz="1250" b="1" dirty="0">
                <a:solidFill>
                  <a:srgbClr val="403C4E"/>
                </a:solidFill>
                <a:latin typeface="Merriweather Bold" pitchFamily="34" charset="0"/>
                <a:ea typeface="Merriweather Bold" pitchFamily="34" charset="-122"/>
                <a:cs typeface="Merriweather Bold" pitchFamily="34" charset="-120"/>
              </a:rPr>
              <a:t>3</a:t>
            </a:r>
            <a:endParaRPr lang="en-US" sz="1250" dirty="0"/>
          </a:p>
        </p:txBody>
      </p:sp>
      <p:sp>
        <p:nvSpPr>
          <p:cNvPr id="14" name="Text 12"/>
          <p:cNvSpPr/>
          <p:nvPr/>
        </p:nvSpPr>
        <p:spPr>
          <a:xfrm>
            <a:off x="757833" y="2788965"/>
            <a:ext cx="2077641" cy="166539"/>
          </a:xfrm>
          <a:prstGeom prst="rect">
            <a:avLst/>
          </a:prstGeom>
          <a:noFill/>
          <a:ln/>
        </p:spPr>
        <p:txBody>
          <a:bodyPr wrap="none" lIns="0" tIns="0" rIns="0" bIns="0" rtlCol="0" anchor="t"/>
          <a:lstStyle/>
          <a:p>
            <a:pPr marL="0" indent="0" algn="l">
              <a:lnSpc>
                <a:spcPts val="1300"/>
              </a:lnSpc>
              <a:buNone/>
            </a:pPr>
            <a:r>
              <a:rPr lang="en-US" sz="1000" b="1" dirty="0">
                <a:solidFill>
                  <a:srgbClr val="403C4E"/>
                </a:solidFill>
                <a:latin typeface="Merriweather Bold" pitchFamily="34" charset="0"/>
                <a:ea typeface="Merriweather Bold" pitchFamily="34" charset="-122"/>
                <a:cs typeface="Merriweather Bold" pitchFamily="34" charset="-120"/>
              </a:rPr>
              <a:t>Estetik Didn To'g'ri Tarbiyalash</a:t>
            </a:r>
            <a:endParaRPr lang="en-US" sz="1000" dirty="0"/>
          </a:p>
        </p:txBody>
      </p:sp>
      <p:sp>
        <p:nvSpPr>
          <p:cNvPr id="15" name="Text 13"/>
          <p:cNvSpPr/>
          <p:nvPr/>
        </p:nvSpPr>
        <p:spPr>
          <a:xfrm>
            <a:off x="757833" y="3010421"/>
            <a:ext cx="795977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Bolalarda go'zal va noqulay narsalarni farqlash qobiliyatini shakllantirish, estetik didni mustahkamlash. Bu vazifa bolaning kundalik hayotda ham go'zallikni qadrlashiga, tartibli va chiroyli bo'lishga intilishiga yordam beradi.</a:t>
            </a:r>
            <a:endParaRPr lang="en-US" sz="800" dirty="0"/>
          </a:p>
        </p:txBody>
      </p:sp>
      <p:sp>
        <p:nvSpPr>
          <p:cNvPr id="16" name="Shape 14"/>
          <p:cNvSpPr/>
          <p:nvPr/>
        </p:nvSpPr>
        <p:spPr>
          <a:xfrm>
            <a:off x="426393" y="3510781"/>
            <a:ext cx="239837" cy="239837"/>
          </a:xfrm>
          <a:prstGeom prst="roundRect">
            <a:avLst>
              <a:gd name="adj" fmla="val 18668"/>
            </a:avLst>
          </a:prstGeom>
          <a:solidFill>
            <a:srgbClr val="FFD8CC"/>
          </a:solidFill>
          <a:ln w="4763">
            <a:solidFill>
              <a:srgbClr val="E5BEB2"/>
            </a:solidFill>
            <a:prstDash val="solid"/>
          </a:ln>
        </p:spPr>
      </p:sp>
      <p:sp>
        <p:nvSpPr>
          <p:cNvPr id="17" name="Text 15"/>
          <p:cNvSpPr/>
          <p:nvPr/>
        </p:nvSpPr>
        <p:spPr>
          <a:xfrm>
            <a:off x="466353" y="3530724"/>
            <a:ext cx="159841" cy="199876"/>
          </a:xfrm>
          <a:prstGeom prst="rect">
            <a:avLst/>
          </a:prstGeom>
          <a:noFill/>
          <a:ln/>
        </p:spPr>
        <p:txBody>
          <a:bodyPr wrap="none" lIns="0" tIns="0" rIns="0" bIns="0" rtlCol="0" anchor="ctr"/>
          <a:lstStyle/>
          <a:p>
            <a:pPr marL="0" indent="0" algn="ctr">
              <a:lnSpc>
                <a:spcPct val="100000"/>
              </a:lnSpc>
              <a:buNone/>
            </a:pPr>
            <a:r>
              <a:rPr lang="en-US" sz="1250" b="1" dirty="0">
                <a:solidFill>
                  <a:srgbClr val="403C4E"/>
                </a:solidFill>
                <a:latin typeface="Merriweather Bold" pitchFamily="34" charset="0"/>
                <a:ea typeface="Merriweather Bold" pitchFamily="34" charset="-122"/>
                <a:cs typeface="Merriweather Bold" pitchFamily="34" charset="-120"/>
              </a:rPr>
              <a:t>4</a:t>
            </a:r>
            <a:endParaRPr lang="en-US" sz="1250" dirty="0"/>
          </a:p>
        </p:txBody>
      </p:sp>
      <p:sp>
        <p:nvSpPr>
          <p:cNvPr id="18" name="Text 16"/>
          <p:cNvSpPr/>
          <p:nvPr/>
        </p:nvSpPr>
        <p:spPr>
          <a:xfrm>
            <a:off x="757833" y="3547393"/>
            <a:ext cx="1915716" cy="166539"/>
          </a:xfrm>
          <a:prstGeom prst="rect">
            <a:avLst/>
          </a:prstGeom>
          <a:noFill/>
          <a:ln/>
        </p:spPr>
        <p:txBody>
          <a:bodyPr wrap="none" lIns="0" tIns="0" rIns="0" bIns="0" rtlCol="0" anchor="t"/>
          <a:lstStyle/>
          <a:p>
            <a:pPr marL="0" indent="0" algn="l">
              <a:lnSpc>
                <a:spcPts val="1300"/>
              </a:lnSpc>
              <a:buNone/>
            </a:pPr>
            <a:r>
              <a:rPr lang="en-US" sz="1000" b="1" dirty="0">
                <a:solidFill>
                  <a:srgbClr val="403C4E"/>
                </a:solidFill>
                <a:latin typeface="Merriweather Bold" pitchFamily="34" charset="0"/>
                <a:ea typeface="Merriweather Bold" pitchFamily="34" charset="-122"/>
                <a:cs typeface="Merriweather Bold" pitchFamily="34" charset="-120"/>
              </a:rPr>
              <a:t>Ijodiy Qobiliyatlarni O'stirish</a:t>
            </a:r>
            <a:endParaRPr lang="en-US" sz="1000" dirty="0"/>
          </a:p>
        </p:txBody>
      </p:sp>
      <p:sp>
        <p:nvSpPr>
          <p:cNvPr id="19" name="Text 17"/>
          <p:cNvSpPr/>
          <p:nvPr/>
        </p:nvSpPr>
        <p:spPr>
          <a:xfrm>
            <a:off x="757833" y="3768849"/>
            <a:ext cx="795977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Bolalarning ijodiy salohiyatini ochib berish, ularni mustaqil fikrlash va ijodkorlikka yo'naltirish. Har bir bolada tabiatan mavjud ijodiy qobiliyatni pedagogik usullar yordamida rivojlantirish va qo'llab-quvvatlash lozim.</a:t>
            </a:r>
            <a:endParaRPr lang="en-US" sz="800" dirty="0"/>
          </a:p>
        </p:txBody>
      </p:sp>
      <p:sp>
        <p:nvSpPr>
          <p:cNvPr id="20" name="Shape 18"/>
          <p:cNvSpPr/>
          <p:nvPr/>
        </p:nvSpPr>
        <p:spPr>
          <a:xfrm>
            <a:off x="426393" y="4269209"/>
            <a:ext cx="239837" cy="239837"/>
          </a:xfrm>
          <a:prstGeom prst="roundRect">
            <a:avLst>
              <a:gd name="adj" fmla="val 18668"/>
            </a:avLst>
          </a:prstGeom>
          <a:solidFill>
            <a:srgbClr val="FFD8CC"/>
          </a:solidFill>
          <a:ln w="4763">
            <a:solidFill>
              <a:srgbClr val="E5BEB2"/>
            </a:solidFill>
            <a:prstDash val="solid"/>
          </a:ln>
        </p:spPr>
      </p:sp>
      <p:sp>
        <p:nvSpPr>
          <p:cNvPr id="21" name="Text 19"/>
          <p:cNvSpPr/>
          <p:nvPr/>
        </p:nvSpPr>
        <p:spPr>
          <a:xfrm>
            <a:off x="466353" y="4289152"/>
            <a:ext cx="159841" cy="199876"/>
          </a:xfrm>
          <a:prstGeom prst="rect">
            <a:avLst/>
          </a:prstGeom>
          <a:noFill/>
          <a:ln/>
        </p:spPr>
        <p:txBody>
          <a:bodyPr wrap="none" lIns="0" tIns="0" rIns="0" bIns="0" rtlCol="0" anchor="ctr"/>
          <a:lstStyle/>
          <a:p>
            <a:pPr marL="0" indent="0" algn="ctr">
              <a:lnSpc>
                <a:spcPct val="100000"/>
              </a:lnSpc>
              <a:buNone/>
            </a:pPr>
            <a:r>
              <a:rPr lang="en-US" sz="1250" b="1" dirty="0">
                <a:solidFill>
                  <a:srgbClr val="403C4E"/>
                </a:solidFill>
                <a:latin typeface="Merriweather Bold" pitchFamily="34" charset="0"/>
                <a:ea typeface="Merriweather Bold" pitchFamily="34" charset="-122"/>
                <a:cs typeface="Merriweather Bold" pitchFamily="34" charset="-120"/>
              </a:rPr>
              <a:t>5</a:t>
            </a:r>
            <a:endParaRPr lang="en-US" sz="1250" dirty="0"/>
          </a:p>
        </p:txBody>
      </p:sp>
      <p:sp>
        <p:nvSpPr>
          <p:cNvPr id="22" name="Text 20"/>
          <p:cNvSpPr/>
          <p:nvPr/>
        </p:nvSpPr>
        <p:spPr>
          <a:xfrm>
            <a:off x="757833" y="4305821"/>
            <a:ext cx="2743051" cy="166539"/>
          </a:xfrm>
          <a:prstGeom prst="rect">
            <a:avLst/>
          </a:prstGeom>
          <a:noFill/>
          <a:ln/>
        </p:spPr>
        <p:txBody>
          <a:bodyPr wrap="none" lIns="0" tIns="0" rIns="0" bIns="0" rtlCol="0" anchor="t"/>
          <a:lstStyle/>
          <a:p>
            <a:pPr marL="0" indent="0" algn="l">
              <a:lnSpc>
                <a:spcPts val="1300"/>
              </a:lnSpc>
              <a:buNone/>
            </a:pPr>
            <a:r>
              <a:rPr lang="en-US" sz="1000" b="1" dirty="0">
                <a:solidFill>
                  <a:srgbClr val="403C4E"/>
                </a:solidFill>
                <a:latin typeface="Merriweather Bold" pitchFamily="34" charset="0"/>
                <a:ea typeface="Merriweather Bold" pitchFamily="34" charset="-122"/>
                <a:cs typeface="Merriweather Bold" pitchFamily="34" charset="-120"/>
              </a:rPr>
              <a:t>Go'zallikni Sevish Ehtiyojini Kuchaytirish</a:t>
            </a:r>
            <a:endParaRPr lang="en-US" sz="1000" dirty="0"/>
          </a:p>
        </p:txBody>
      </p:sp>
      <p:sp>
        <p:nvSpPr>
          <p:cNvPr id="23" name="Text 21"/>
          <p:cNvSpPr/>
          <p:nvPr/>
        </p:nvSpPr>
        <p:spPr>
          <a:xfrm>
            <a:off x="757833" y="4527277"/>
            <a:ext cx="7959775" cy="317153"/>
          </a:xfrm>
          <a:prstGeom prst="rect">
            <a:avLst/>
          </a:prstGeom>
          <a:noFill/>
          <a:ln/>
        </p:spPr>
        <p:txBody>
          <a:bodyPr wrap="square" lIns="0" tIns="0" rIns="0" bIns="0" rtlCol="0" anchor="t"/>
          <a:lstStyle/>
          <a:p>
            <a:pPr marL="0" indent="0" algn="l">
              <a:lnSpc>
                <a:spcPts val="1200"/>
              </a:lnSpc>
              <a:buNone/>
            </a:pPr>
            <a:r>
              <a:rPr lang="en-US" sz="800" dirty="0">
                <a:solidFill>
                  <a:srgbClr val="403C4E"/>
                </a:solidFill>
                <a:latin typeface="Open Sans" pitchFamily="34" charset="0"/>
                <a:ea typeface="Open Sans" pitchFamily="34" charset="-122"/>
                <a:cs typeface="Open Sans" pitchFamily="34" charset="-120"/>
              </a:rPr>
              <a:t>Bolalarda go'zallikni sevishga bo'lgan hayotiy ehtiyojni kuchaytirish, ularni estetik qadriyatlarga intilishga undash. Bu ehtiyoj bolaning butun umri davomida uning ma'naviy kamolotiga xizmat qiladi.</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68647"/>
            <a:ext cx="5973291" cy="387548"/>
          </a:xfrm>
          <a:prstGeom prst="rect">
            <a:avLst/>
          </a:prstGeom>
          <a:noFill/>
          <a:ln/>
        </p:spPr>
        <p:txBody>
          <a:bodyPr wrap="non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Go'zallikni Idrok Etish va His-tuyg'ular</a:t>
            </a:r>
            <a:endParaRPr lang="en-US" sz="2400" dirty="0"/>
          </a:p>
        </p:txBody>
      </p:sp>
      <p:sp>
        <p:nvSpPr>
          <p:cNvPr id="3" name="Shape 1"/>
          <p:cNvSpPr/>
          <p:nvPr/>
        </p:nvSpPr>
        <p:spPr>
          <a:xfrm>
            <a:off x="406822" y="942231"/>
            <a:ext cx="4103191" cy="3832547"/>
          </a:xfrm>
          <a:prstGeom prst="roundRect">
            <a:avLst>
              <a:gd name="adj" fmla="val 2330"/>
            </a:avLst>
          </a:prstGeom>
          <a:solidFill>
            <a:srgbClr val="FFAD94"/>
          </a:solidFill>
          <a:ln/>
        </p:spPr>
      </p:sp>
      <p:sp>
        <p:nvSpPr>
          <p:cNvPr id="4" name="Text 2"/>
          <p:cNvSpPr/>
          <p:nvPr/>
        </p:nvSpPr>
        <p:spPr>
          <a:xfrm>
            <a:off x="530796" y="1066205"/>
            <a:ext cx="2689324"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Estetik His-tuyg'ularning Mohiyati</a:t>
            </a:r>
            <a:endParaRPr lang="en-US" sz="1200" dirty="0"/>
          </a:p>
        </p:txBody>
      </p:sp>
      <p:sp>
        <p:nvSpPr>
          <p:cNvPr id="5" name="Text 3"/>
          <p:cNvSpPr/>
          <p:nvPr/>
        </p:nvSpPr>
        <p:spPr>
          <a:xfrm>
            <a:off x="530796" y="1384027"/>
            <a:ext cx="3855244" cy="1190774"/>
          </a:xfrm>
          <a:prstGeom prst="rect">
            <a:avLst/>
          </a:prstGeom>
          <a:noFill/>
          <a:ln/>
        </p:spPr>
        <p:txBody>
          <a:bodyPr wrap="square" lIns="0" tIns="0" rIns="0" bIns="0" rtlCol="0" anchor="t"/>
          <a:lstStyle/>
          <a:p>
            <a:pPr marL="0" indent="0" algn="l">
              <a:lnSpc>
                <a:spcPts val="1550"/>
              </a:lnSpc>
              <a:buNone/>
            </a:pPr>
            <a:r>
              <a:rPr lang="en-US" sz="950" dirty="0">
                <a:solidFill>
                  <a:srgbClr val="000000"/>
                </a:solidFill>
                <a:latin typeface="Open Sans" pitchFamily="34" charset="0"/>
                <a:ea typeface="Open Sans" pitchFamily="34" charset="-122"/>
                <a:cs typeface="Open Sans" pitchFamily="34" charset="-120"/>
              </a:rPr>
              <a:t>Bolalar go'zallikni idrok etganda hayajonlanish, qayg'urish, quvonish kabi turli xil his-tuyg'ularni boshdan kechiradilar. Bu his-tuyg'ular ularning ruhiy dunyosini boyitadi va estetik madaniyatini shakllantiradi. Masalan, bola chiroyli rasm ko'rganida hayajonlanadi, qayg'uli ertak o'qiganda hamdardlik his qiladi, qo'shiq tinglaganda esa quvonadi.</a:t>
            </a:r>
            <a:endParaRPr lang="en-US" sz="950" dirty="0"/>
          </a:p>
        </p:txBody>
      </p:sp>
      <p:sp>
        <p:nvSpPr>
          <p:cNvPr id="6" name="Text 4"/>
          <p:cNvSpPr/>
          <p:nvPr/>
        </p:nvSpPr>
        <p:spPr>
          <a:xfrm>
            <a:off x="530796" y="2686422"/>
            <a:ext cx="3855244" cy="793849"/>
          </a:xfrm>
          <a:prstGeom prst="rect">
            <a:avLst/>
          </a:prstGeom>
          <a:noFill/>
          <a:ln/>
        </p:spPr>
        <p:txBody>
          <a:bodyPr wrap="square" lIns="0" tIns="0" rIns="0" bIns="0" rtlCol="0" anchor="t"/>
          <a:lstStyle/>
          <a:p>
            <a:pPr marL="0" indent="0" algn="l">
              <a:lnSpc>
                <a:spcPts val="1550"/>
              </a:lnSpc>
              <a:buNone/>
            </a:pPr>
            <a:r>
              <a:rPr lang="en-US" sz="950" dirty="0">
                <a:solidFill>
                  <a:srgbClr val="000000"/>
                </a:solidFill>
                <a:latin typeface="Open Sans" pitchFamily="34" charset="0"/>
                <a:ea typeface="Open Sans" pitchFamily="34" charset="-122"/>
                <a:cs typeface="Open Sans" pitchFamily="34" charset="-120"/>
              </a:rPr>
              <a:t>Yuksak badiiy asarlar yoki tabiatdagi go'zal hodisalar bolalarda chuqur zavq-shavq bag'ishlaydi va ularning estetik tajribasini boyitadi. Bu tajriba bola ulg'ayganida uning san'atga va madaniyatga munosabatini belgilaydi.</a:t>
            </a:r>
            <a:endParaRPr lang="en-US" sz="950" dirty="0"/>
          </a:p>
        </p:txBody>
      </p:sp>
      <p:sp>
        <p:nvSpPr>
          <p:cNvPr id="7" name="Text 5"/>
          <p:cNvSpPr/>
          <p:nvPr/>
        </p:nvSpPr>
        <p:spPr>
          <a:xfrm>
            <a:off x="4728046" y="1066205"/>
            <a:ext cx="1758032"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Idrok Etish Bosqichlari</a:t>
            </a:r>
            <a:endParaRPr lang="en-US" sz="1200" dirty="0"/>
          </a:p>
        </p:txBody>
      </p:sp>
      <p:pic>
        <p:nvPicPr>
          <p:cNvPr id="8"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4555" y="1403375"/>
            <a:ext cx="186035" cy="186035"/>
          </a:xfrm>
          <a:prstGeom prst="rect">
            <a:avLst/>
          </a:prstGeom>
        </p:spPr>
      </p:pic>
      <p:sp>
        <p:nvSpPr>
          <p:cNvPr id="9" name="Text 6"/>
          <p:cNvSpPr/>
          <p:nvPr/>
        </p:nvSpPr>
        <p:spPr>
          <a:xfrm>
            <a:off x="5131073" y="1399580"/>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Kuzatish</a:t>
            </a:r>
            <a:endParaRPr lang="en-US" sz="1200" dirty="0"/>
          </a:p>
        </p:txBody>
      </p:sp>
      <p:sp>
        <p:nvSpPr>
          <p:cNvPr id="10" name="Text 7"/>
          <p:cNvSpPr/>
          <p:nvPr/>
        </p:nvSpPr>
        <p:spPr>
          <a:xfrm>
            <a:off x="5131073" y="1717402"/>
            <a:ext cx="3521571"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Bola ob'ekt yoki hodisani diqqat bilan kuzatadi, uning tashqi ko'rinishini idrok etadi. Bu bosqichda pedagog bola e'tiborini muhim detallarga qaratishi kerak.</a:t>
            </a:r>
            <a:endParaRPr lang="en-US" sz="950" dirty="0"/>
          </a:p>
        </p:txBody>
      </p:sp>
      <p:pic>
        <p:nvPicPr>
          <p:cNvPr id="11"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4555" y="2564606"/>
            <a:ext cx="186035" cy="186035"/>
          </a:xfrm>
          <a:prstGeom prst="rect">
            <a:avLst/>
          </a:prstGeom>
        </p:spPr>
      </p:pic>
      <p:sp>
        <p:nvSpPr>
          <p:cNvPr id="12" name="Text 8"/>
          <p:cNvSpPr/>
          <p:nvPr/>
        </p:nvSpPr>
        <p:spPr>
          <a:xfrm>
            <a:off x="5131073" y="2560811"/>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His etish</a:t>
            </a:r>
            <a:endParaRPr lang="en-US" sz="1200" dirty="0"/>
          </a:p>
        </p:txBody>
      </p:sp>
      <p:sp>
        <p:nvSpPr>
          <p:cNvPr id="13" name="Text 9"/>
          <p:cNvSpPr/>
          <p:nvPr/>
        </p:nvSpPr>
        <p:spPr>
          <a:xfrm>
            <a:off x="5131073" y="2878634"/>
            <a:ext cx="3521571"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Kuzatilgan ob'ekt bolada ma'lum his-tuyg'ularni uyg'otadi, u quvonch yoki ta'sirlanishni boshdan kechiradi. Bu jarayon bolaning hissiy sohasini faollashtiradi.</a:t>
            </a:r>
            <a:endParaRPr lang="en-US" sz="950" dirty="0"/>
          </a:p>
        </p:txBody>
      </p:sp>
      <p:pic>
        <p:nvPicPr>
          <p:cNvPr id="14"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4555" y="3725838"/>
            <a:ext cx="186035" cy="186035"/>
          </a:xfrm>
          <a:prstGeom prst="rect">
            <a:avLst/>
          </a:prstGeom>
        </p:spPr>
      </p:pic>
      <p:sp>
        <p:nvSpPr>
          <p:cNvPr id="15" name="Text 10"/>
          <p:cNvSpPr/>
          <p:nvPr/>
        </p:nvSpPr>
        <p:spPr>
          <a:xfrm>
            <a:off x="5131073" y="3722043"/>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Baholash</a:t>
            </a:r>
            <a:endParaRPr lang="en-US" sz="1200" dirty="0"/>
          </a:p>
        </p:txBody>
      </p:sp>
      <p:sp>
        <p:nvSpPr>
          <p:cNvPr id="16" name="Text 11"/>
          <p:cNvSpPr/>
          <p:nvPr/>
        </p:nvSpPr>
        <p:spPr>
          <a:xfrm>
            <a:off x="5131073" y="4039865"/>
            <a:ext cx="3521571"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Bola o'z his-tuyg'ularini so'z bilan ifodalashga harakat qiladi, go'zallik haqida fikr yuritadi. Bu bosqichda o'quvchi estetik tushunchalarni mustaqil qo'llay boshlaydi.</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80640" y="341561"/>
            <a:ext cx="4724251" cy="375493"/>
          </a:xfrm>
          <a:prstGeom prst="rect">
            <a:avLst/>
          </a:prstGeom>
          <a:noFill/>
          <a:ln/>
        </p:spPr>
        <p:txBody>
          <a:bodyPr wrap="none" lIns="0" tIns="0" rIns="0" bIns="0" rtlCol="0" anchor="t"/>
          <a:lstStyle/>
          <a:p>
            <a:pPr marL="0" indent="0" algn="l">
              <a:lnSpc>
                <a:spcPts val="2950"/>
              </a:lnSpc>
              <a:buNone/>
            </a:pPr>
            <a:r>
              <a:rPr lang="en-US" sz="2350" b="1" dirty="0">
                <a:solidFill>
                  <a:srgbClr val="403C4E"/>
                </a:solidFill>
                <a:latin typeface="Merriweather Bold" pitchFamily="34" charset="0"/>
                <a:ea typeface="Merriweather Bold" pitchFamily="34" charset="-122"/>
                <a:cs typeface="Merriweather Bold" pitchFamily="34" charset="-120"/>
              </a:rPr>
              <a:t>Kuzatish Madaniyatini O'stirish</a:t>
            </a:r>
            <a:endParaRPr lang="en-US" sz="2350" dirty="0"/>
          </a:p>
        </p:txBody>
      </p:sp>
      <p:sp>
        <p:nvSpPr>
          <p:cNvPr id="3" name="Text 1"/>
          <p:cNvSpPr/>
          <p:nvPr/>
        </p:nvSpPr>
        <p:spPr>
          <a:xfrm>
            <a:off x="480640" y="949821"/>
            <a:ext cx="8182719" cy="567705"/>
          </a:xfrm>
          <a:prstGeom prst="rect">
            <a:avLst/>
          </a:prstGeom>
          <a:noFill/>
          <a:ln/>
        </p:spPr>
        <p:txBody>
          <a:bodyPr wrap="square" lIns="0" tIns="0" rIns="0" bIns="0" rtlCol="0" anchor="t"/>
          <a:lstStyle/>
          <a:p>
            <a:pPr marL="0" indent="0" algn="l">
              <a:lnSpc>
                <a:spcPts val="1450"/>
              </a:lnSpc>
              <a:buNone/>
            </a:pPr>
            <a:r>
              <a:rPr lang="en-US" sz="900" dirty="0">
                <a:solidFill>
                  <a:srgbClr val="403C4E"/>
                </a:solidFill>
                <a:latin typeface="Open Sans" pitchFamily="34" charset="0"/>
                <a:ea typeface="Open Sans" pitchFamily="34" charset="-122"/>
                <a:cs typeface="Open Sans" pitchFamily="34" charset="-120"/>
              </a:rPr>
              <a:t>Bolalarda kuzatish madaniyatini tarbiyalash go'zallikka intilishlarini sezilarli darajada oshiradi. Ko'pincha bolalar biror narsaga qarab turadilar, lekin uni to'liq ko'rmaydilar — ular faqat tashqi ko'rinishni qayd etib, ichki ma'no va go'zallikni anglamaydilar. Shuning uchun pedagog bolalarni atroflicha kuzatishga, detallarni payqashga va ularning o'rtasidagi bog'liqlikni topishga o'rgatishi lozim.</a:t>
            </a:r>
            <a:endParaRPr lang="en-US" sz="90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0640" y="1648420"/>
            <a:ext cx="300410" cy="300410"/>
          </a:xfrm>
          <a:prstGeom prst="rect">
            <a:avLst/>
          </a:prstGeom>
        </p:spPr>
      </p:pic>
      <p:sp>
        <p:nvSpPr>
          <p:cNvPr id="5" name="Text 2"/>
          <p:cNvSpPr/>
          <p:nvPr/>
        </p:nvSpPr>
        <p:spPr>
          <a:xfrm>
            <a:off x="480640" y="2094309"/>
            <a:ext cx="1701552" cy="187747"/>
          </a:xfrm>
          <a:prstGeom prst="rect">
            <a:avLst/>
          </a:prstGeom>
          <a:noFill/>
          <a:ln/>
        </p:spPr>
        <p:txBody>
          <a:bodyPr wrap="none" lIns="0" tIns="0" rIns="0" bIns="0" rtlCol="0" anchor="t"/>
          <a:lstStyle/>
          <a:p>
            <a:pPr marL="0" indent="0" algn="l">
              <a:lnSpc>
                <a:spcPts val="1450"/>
              </a:lnSpc>
              <a:buNone/>
            </a:pPr>
            <a:r>
              <a:rPr lang="en-US" sz="1150" b="1" dirty="0">
                <a:solidFill>
                  <a:srgbClr val="403C4E"/>
                </a:solidFill>
                <a:latin typeface="Merriweather Bold" pitchFamily="34" charset="0"/>
                <a:ea typeface="Merriweather Bold" pitchFamily="34" charset="-122"/>
                <a:cs typeface="Merriweather Bold" pitchFamily="34" charset="-120"/>
              </a:rPr>
              <a:t>Diqqatni Rivojlantirish</a:t>
            </a:r>
            <a:endParaRPr lang="en-US" sz="1150" dirty="0"/>
          </a:p>
        </p:txBody>
      </p:sp>
      <p:sp>
        <p:nvSpPr>
          <p:cNvPr id="6" name="Text 3"/>
          <p:cNvSpPr/>
          <p:nvPr/>
        </p:nvSpPr>
        <p:spPr>
          <a:xfrm>
            <a:off x="480640" y="2351856"/>
            <a:ext cx="4018583" cy="756940"/>
          </a:xfrm>
          <a:prstGeom prst="rect">
            <a:avLst/>
          </a:prstGeom>
          <a:noFill/>
          <a:ln/>
        </p:spPr>
        <p:txBody>
          <a:bodyPr wrap="square" lIns="0" tIns="0" rIns="0" bIns="0" rtlCol="0" anchor="t"/>
          <a:lstStyle/>
          <a:p>
            <a:pPr marL="0" indent="0" algn="l">
              <a:lnSpc>
                <a:spcPts val="1450"/>
              </a:lnSpc>
              <a:buNone/>
            </a:pPr>
            <a:r>
              <a:rPr lang="en-US" sz="900" dirty="0">
                <a:solidFill>
                  <a:srgbClr val="403C4E"/>
                </a:solidFill>
                <a:latin typeface="Open Sans" pitchFamily="34" charset="0"/>
                <a:ea typeface="Open Sans" pitchFamily="34" charset="-122"/>
                <a:cs typeface="Open Sans" pitchFamily="34" charset="-120"/>
              </a:rPr>
              <a:t>Bolalarni atrofdagi ob'ektlarni diqqat bilan kuzatishga o'rgatish, mayda detallarni payqash qobiliyatini shakllantirish. Pedagog darsda turli kuzatish mashqlarini tashkil etishi, masalan, tabiat manzarasini tavsiflash yoki rasmni tahlil qilish kabi vazifalarni berishi mumkin.</a:t>
            </a:r>
            <a:endParaRPr lang="en-US" sz="90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4644703" y="1648420"/>
            <a:ext cx="300410" cy="300410"/>
          </a:xfrm>
          <a:prstGeom prst="rect">
            <a:avLst/>
          </a:prstGeom>
        </p:spPr>
      </p:pic>
      <p:sp>
        <p:nvSpPr>
          <p:cNvPr id="8" name="Text 4"/>
          <p:cNvSpPr/>
          <p:nvPr/>
        </p:nvSpPr>
        <p:spPr>
          <a:xfrm>
            <a:off x="4644703" y="2094309"/>
            <a:ext cx="1502122" cy="187747"/>
          </a:xfrm>
          <a:prstGeom prst="rect">
            <a:avLst/>
          </a:prstGeom>
          <a:noFill/>
          <a:ln/>
        </p:spPr>
        <p:txBody>
          <a:bodyPr wrap="none" lIns="0" tIns="0" rIns="0" bIns="0" rtlCol="0" anchor="t"/>
          <a:lstStyle/>
          <a:p>
            <a:pPr marL="0" indent="0" algn="l">
              <a:lnSpc>
                <a:spcPts val="1450"/>
              </a:lnSpc>
              <a:buNone/>
            </a:pPr>
            <a:r>
              <a:rPr lang="en-US" sz="1150" b="1" dirty="0">
                <a:solidFill>
                  <a:srgbClr val="403C4E"/>
                </a:solidFill>
                <a:latin typeface="Merriweather Bold" pitchFamily="34" charset="0"/>
                <a:ea typeface="Merriweather Bold" pitchFamily="34" charset="-122"/>
                <a:cs typeface="Merriweather Bold" pitchFamily="34" charset="-120"/>
              </a:rPr>
              <a:t>Tabiat Go'zalligi</a:t>
            </a:r>
            <a:endParaRPr lang="en-US" sz="1150" dirty="0"/>
          </a:p>
        </p:txBody>
      </p:sp>
      <p:sp>
        <p:nvSpPr>
          <p:cNvPr id="9" name="Text 5"/>
          <p:cNvSpPr/>
          <p:nvPr/>
        </p:nvSpPr>
        <p:spPr>
          <a:xfrm>
            <a:off x="4644703" y="2351856"/>
            <a:ext cx="4018657" cy="756940"/>
          </a:xfrm>
          <a:prstGeom prst="rect">
            <a:avLst/>
          </a:prstGeom>
          <a:noFill/>
          <a:ln/>
        </p:spPr>
        <p:txBody>
          <a:bodyPr wrap="square" lIns="0" tIns="0" rIns="0" bIns="0" rtlCol="0" anchor="t"/>
          <a:lstStyle/>
          <a:p>
            <a:pPr marL="0" indent="0" algn="l">
              <a:lnSpc>
                <a:spcPts val="1450"/>
              </a:lnSpc>
              <a:buNone/>
            </a:pPr>
            <a:r>
              <a:rPr lang="en-US" sz="900" dirty="0">
                <a:solidFill>
                  <a:srgbClr val="403C4E"/>
                </a:solidFill>
                <a:latin typeface="Open Sans" pitchFamily="34" charset="0"/>
                <a:ea typeface="Open Sans" pitchFamily="34" charset="-122"/>
                <a:cs typeface="Open Sans" pitchFamily="34" charset="-120"/>
              </a:rPr>
              <a:t>Tabiatdagi go'zallikni kuzatish orqali bolalarda estetik his-tuyg'ularni uyg'otish, fasllar o'zgarishi, gullar, daraxtlar va hayvonot dunyosini o'rganish. Tabiat bilan bevosita muloqot bolaning hissiy dunyosini boyitadi va unga estetik zavq bag'ishlaydi.</a:t>
            </a:r>
            <a:endParaRPr lang="en-US" sz="900" dirty="0"/>
          </a:p>
        </p:txBody>
      </p:sp>
      <p:pic>
        <p:nvPicPr>
          <p:cNvPr id="10"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480640" y="3341563"/>
            <a:ext cx="300410" cy="300410"/>
          </a:xfrm>
          <a:prstGeom prst="rect">
            <a:avLst/>
          </a:prstGeom>
        </p:spPr>
      </p:pic>
      <p:sp>
        <p:nvSpPr>
          <p:cNvPr id="11" name="Text 6"/>
          <p:cNvSpPr/>
          <p:nvPr/>
        </p:nvSpPr>
        <p:spPr>
          <a:xfrm>
            <a:off x="480640" y="3787453"/>
            <a:ext cx="1502122" cy="187747"/>
          </a:xfrm>
          <a:prstGeom prst="rect">
            <a:avLst/>
          </a:prstGeom>
          <a:noFill/>
          <a:ln/>
        </p:spPr>
        <p:txBody>
          <a:bodyPr wrap="none" lIns="0" tIns="0" rIns="0" bIns="0" rtlCol="0" anchor="t"/>
          <a:lstStyle/>
          <a:p>
            <a:pPr marL="0" indent="0" algn="l">
              <a:lnSpc>
                <a:spcPts val="1450"/>
              </a:lnSpc>
              <a:buNone/>
            </a:pPr>
            <a:r>
              <a:rPr lang="en-US" sz="1150" b="1" dirty="0">
                <a:solidFill>
                  <a:srgbClr val="403C4E"/>
                </a:solidFill>
                <a:latin typeface="Merriweather Bold" pitchFamily="34" charset="0"/>
                <a:ea typeface="Merriweather Bold" pitchFamily="34" charset="-122"/>
                <a:cs typeface="Merriweather Bold" pitchFamily="34" charset="-120"/>
              </a:rPr>
              <a:t>Badiiy Asarlar</a:t>
            </a:r>
            <a:endParaRPr lang="en-US" sz="1150" dirty="0"/>
          </a:p>
        </p:txBody>
      </p:sp>
      <p:sp>
        <p:nvSpPr>
          <p:cNvPr id="12" name="Text 7"/>
          <p:cNvSpPr/>
          <p:nvPr/>
        </p:nvSpPr>
        <p:spPr>
          <a:xfrm>
            <a:off x="480640" y="4045000"/>
            <a:ext cx="4018583" cy="756940"/>
          </a:xfrm>
          <a:prstGeom prst="rect">
            <a:avLst/>
          </a:prstGeom>
          <a:noFill/>
          <a:ln/>
        </p:spPr>
        <p:txBody>
          <a:bodyPr wrap="square" lIns="0" tIns="0" rIns="0" bIns="0" rtlCol="0" anchor="t"/>
          <a:lstStyle/>
          <a:p>
            <a:pPr marL="0" indent="0" algn="l">
              <a:lnSpc>
                <a:spcPts val="1450"/>
              </a:lnSpc>
              <a:buNone/>
            </a:pPr>
            <a:r>
              <a:rPr lang="en-US" sz="900" dirty="0">
                <a:solidFill>
                  <a:srgbClr val="403C4E"/>
                </a:solidFill>
                <a:latin typeface="Open Sans" pitchFamily="34" charset="0"/>
                <a:ea typeface="Open Sans" pitchFamily="34" charset="-122"/>
                <a:cs typeface="Open Sans" pitchFamily="34" charset="-120"/>
              </a:rPr>
              <a:t>Rasmlar, haykaltaroshlik va boshqa san'at asarlarini kuzatish orqali bolalarning estetik didini rivojlantirish, ularni tahlil qilishga o'rgatish. Bolalar rassomning rang tanlashi, kompozitsiya va ifodalash uslubini o'rganish orqali san'atni chuqurroq tushunadilar.</a:t>
            </a:r>
            <a:endParaRPr lang="en-US" sz="900" dirty="0"/>
          </a:p>
        </p:txBody>
      </p:sp>
      <p:pic>
        <p:nvPicPr>
          <p:cNvPr id="13"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4644703" y="3341563"/>
            <a:ext cx="300410" cy="300410"/>
          </a:xfrm>
          <a:prstGeom prst="rect">
            <a:avLst/>
          </a:prstGeom>
        </p:spPr>
      </p:pic>
      <p:sp>
        <p:nvSpPr>
          <p:cNvPr id="14" name="Text 8"/>
          <p:cNvSpPr/>
          <p:nvPr/>
        </p:nvSpPr>
        <p:spPr>
          <a:xfrm>
            <a:off x="4644703" y="3787453"/>
            <a:ext cx="1528018" cy="187747"/>
          </a:xfrm>
          <a:prstGeom prst="rect">
            <a:avLst/>
          </a:prstGeom>
          <a:noFill/>
          <a:ln/>
        </p:spPr>
        <p:txBody>
          <a:bodyPr wrap="none" lIns="0" tIns="0" rIns="0" bIns="0" rtlCol="0" anchor="t"/>
          <a:lstStyle/>
          <a:p>
            <a:pPr marL="0" indent="0" algn="l">
              <a:lnSpc>
                <a:spcPts val="1450"/>
              </a:lnSpc>
              <a:buNone/>
            </a:pPr>
            <a:r>
              <a:rPr lang="en-US" sz="1150" b="1" dirty="0">
                <a:solidFill>
                  <a:srgbClr val="403C4E"/>
                </a:solidFill>
                <a:latin typeface="Merriweather Bold" pitchFamily="34" charset="0"/>
                <a:ea typeface="Merriweather Bold" pitchFamily="34" charset="-122"/>
                <a:cs typeface="Merriweather Bold" pitchFamily="34" charset="-120"/>
              </a:rPr>
              <a:t>Muhokama va Tahlil</a:t>
            </a:r>
            <a:endParaRPr lang="en-US" sz="1150" dirty="0"/>
          </a:p>
        </p:txBody>
      </p:sp>
      <p:sp>
        <p:nvSpPr>
          <p:cNvPr id="15" name="Text 9"/>
          <p:cNvSpPr/>
          <p:nvPr/>
        </p:nvSpPr>
        <p:spPr>
          <a:xfrm>
            <a:off x="4644703" y="4045000"/>
            <a:ext cx="4018657" cy="756940"/>
          </a:xfrm>
          <a:prstGeom prst="rect">
            <a:avLst/>
          </a:prstGeom>
          <a:noFill/>
          <a:ln/>
        </p:spPr>
        <p:txBody>
          <a:bodyPr wrap="square" lIns="0" tIns="0" rIns="0" bIns="0" rtlCol="0" anchor="t"/>
          <a:lstStyle/>
          <a:p>
            <a:pPr marL="0" indent="0" algn="l">
              <a:lnSpc>
                <a:spcPts val="1450"/>
              </a:lnSpc>
              <a:buNone/>
            </a:pPr>
            <a:r>
              <a:rPr lang="en-US" sz="900" dirty="0">
                <a:solidFill>
                  <a:srgbClr val="403C4E"/>
                </a:solidFill>
                <a:latin typeface="Open Sans" pitchFamily="34" charset="0"/>
                <a:ea typeface="Open Sans" pitchFamily="34" charset="-122"/>
                <a:cs typeface="Open Sans" pitchFamily="34" charset="-120"/>
              </a:rPr>
              <a:t>Kuzatilgan narsalar haqida suhbatlashish, o'z fikrini ifodalash va boshqalarning fikrini tinglash madaniyatini shakllantirish. Muhokama jarayonida bolalar bir-biridan o'rganadi va estetik tushunchalari kengayadi.</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88379" y="369168"/>
            <a:ext cx="7116663" cy="381521"/>
          </a:xfrm>
          <a:prstGeom prst="rect">
            <a:avLst/>
          </a:prstGeom>
          <a:noFill/>
          <a:ln/>
        </p:spPr>
        <p:txBody>
          <a:bodyPr wrap="none" lIns="0" tIns="0" rIns="0" bIns="0" rtlCol="0" anchor="t"/>
          <a:lstStyle/>
          <a:p>
            <a:pPr marL="0" indent="0" algn="l">
              <a:lnSpc>
                <a:spcPts val="3000"/>
              </a:lnSpc>
              <a:buNone/>
            </a:pPr>
            <a:r>
              <a:rPr lang="en-US" sz="2400" b="1" dirty="0">
                <a:solidFill>
                  <a:srgbClr val="403C4E"/>
                </a:solidFill>
                <a:latin typeface="Merriweather Bold" pitchFamily="34" charset="0"/>
                <a:ea typeface="Merriweather Bold" pitchFamily="34" charset="-122"/>
                <a:cs typeface="Merriweather Bold" pitchFamily="34" charset="-120"/>
              </a:rPr>
              <a:t>O'qish Darslarining Nafosat Tarbiyasidagi O'rni</a:t>
            </a:r>
            <a:endParaRPr lang="en-US" sz="2400" dirty="0"/>
          </a:p>
        </p:txBody>
      </p:sp>
      <p:sp>
        <p:nvSpPr>
          <p:cNvPr id="3" name="Text 1"/>
          <p:cNvSpPr/>
          <p:nvPr/>
        </p:nvSpPr>
        <p:spPr>
          <a:xfrm>
            <a:off x="488379" y="1051099"/>
            <a:ext cx="2736056" cy="190723"/>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Nima Uchun O'qish Darslari Muhim?</a:t>
            </a:r>
            <a:endParaRPr lang="en-US" sz="1200" dirty="0"/>
          </a:p>
        </p:txBody>
      </p:sp>
      <p:sp>
        <p:nvSpPr>
          <p:cNvPr id="4" name="Text 2"/>
          <p:cNvSpPr/>
          <p:nvPr/>
        </p:nvSpPr>
        <p:spPr>
          <a:xfrm>
            <a:off x="488379" y="1362001"/>
            <a:ext cx="3934718" cy="1163092"/>
          </a:xfrm>
          <a:prstGeom prst="rect">
            <a:avLst/>
          </a:prstGeom>
          <a:noFill/>
          <a:ln/>
        </p:spPr>
        <p:txBody>
          <a:bodyPr wrap="square" lIns="0" tIns="0" rIns="0" bIns="0" rtlCol="0" anchor="t"/>
          <a:lstStyle/>
          <a:p>
            <a:pPr marL="0" indent="0" algn="l">
              <a:lnSpc>
                <a:spcPts val="1500"/>
              </a:lnSpc>
              <a:buNone/>
            </a:pPr>
            <a:r>
              <a:rPr lang="en-US" sz="950" dirty="0">
                <a:solidFill>
                  <a:srgbClr val="403C4E"/>
                </a:solidFill>
                <a:latin typeface="Open Sans" pitchFamily="34" charset="0"/>
                <a:ea typeface="Open Sans" pitchFamily="34" charset="-122"/>
                <a:cs typeface="Open Sans" pitchFamily="34" charset="-120"/>
              </a:rPr>
              <a:t>Boshlang'ich sinf o'quvchilarini nafosat va axloqiy tarbiyalashda o'qish darslari muhim va o'rnini bosib bo'lmaydigan rol o'ynaydi. O'qish darslari orqali bolalarning nutqi, adabiy-estetik tafakkuri va axloqiy qarashlari bir vaqtning o'zida rivojlanadi. Boshlang'ich sinf o'quvchilari uchun o'qish darslari nafaqat savodxonlikni oshirish, balki ularni ma'naviy jihatdan boyitish vositasi hamdir.</a:t>
            </a:r>
            <a:endParaRPr lang="en-US" sz="950" dirty="0"/>
          </a:p>
        </p:txBody>
      </p:sp>
      <p:sp>
        <p:nvSpPr>
          <p:cNvPr id="5" name="Text 3"/>
          <p:cNvSpPr/>
          <p:nvPr/>
        </p:nvSpPr>
        <p:spPr>
          <a:xfrm>
            <a:off x="488379" y="2633216"/>
            <a:ext cx="3934718" cy="969243"/>
          </a:xfrm>
          <a:prstGeom prst="rect">
            <a:avLst/>
          </a:prstGeom>
          <a:noFill/>
          <a:ln/>
        </p:spPr>
        <p:txBody>
          <a:bodyPr wrap="square" lIns="0" tIns="0" rIns="0" bIns="0" rtlCol="0" anchor="t"/>
          <a:lstStyle/>
          <a:p>
            <a:pPr marL="0" indent="0" algn="l">
              <a:lnSpc>
                <a:spcPts val="1500"/>
              </a:lnSpc>
              <a:buNone/>
            </a:pPr>
            <a:r>
              <a:rPr lang="en-US" sz="950" dirty="0">
                <a:solidFill>
                  <a:srgbClr val="403C4E"/>
                </a:solidFill>
                <a:latin typeface="Open Sans" pitchFamily="34" charset="0"/>
                <a:ea typeface="Open Sans" pitchFamily="34" charset="-122"/>
                <a:cs typeface="Open Sans" pitchFamily="34" charset="-120"/>
              </a:rPr>
              <a:t>Adabiy asarlar orqali bolalar yaxshilik va yomonlik, go'zallik va qo'polik haqida tushuncha hosil qiladilar, qahramonlarga hamdardlik va munosabat bildirishni o'rganadilar. O'qituvchi har bir darsda adabiy asarning estetik va axloqiy jihatlarini ochib berishi orqali o'quvchilarning ma'naviy dunyosini boyitadi.</a:t>
            </a:r>
            <a:endParaRPr lang="en-US" sz="950" dirty="0"/>
          </a:p>
        </p:txBody>
      </p:sp>
      <p:sp>
        <p:nvSpPr>
          <p:cNvPr id="6" name="Shape 4"/>
          <p:cNvSpPr/>
          <p:nvPr/>
        </p:nvSpPr>
        <p:spPr>
          <a:xfrm>
            <a:off x="488379" y="3737670"/>
            <a:ext cx="3934718" cy="901378"/>
          </a:xfrm>
          <a:prstGeom prst="roundRect">
            <a:avLst>
              <a:gd name="adj" fmla="val 5690"/>
            </a:avLst>
          </a:prstGeom>
          <a:solidFill>
            <a:srgbClr val="B6D6FC"/>
          </a:solidFill>
          <a:ln/>
        </p:spPr>
      </p:sp>
      <p:pic>
        <p:nvPicPr>
          <p:cNvPr id="7" name="Image 0" descr="preencoded.png"/>
          <p:cNvPicPr>
            <a:picLocks noChangeAspect="1"/>
          </p:cNvPicPr>
          <p:nvPr/>
        </p:nvPicPr>
        <p:blipFill>
          <a:blip r:embed="rId3"/>
          <a:stretch>
            <a:fillRect/>
          </a:stretch>
        </p:blipFill>
        <p:spPr>
          <a:xfrm>
            <a:off x="610419" y="3921547"/>
            <a:ext cx="152623" cy="122039"/>
          </a:xfrm>
          <a:prstGeom prst="rect">
            <a:avLst/>
          </a:prstGeom>
        </p:spPr>
      </p:pic>
      <p:sp>
        <p:nvSpPr>
          <p:cNvPr id="8" name="Text 5"/>
          <p:cNvSpPr/>
          <p:nvPr/>
        </p:nvSpPr>
        <p:spPr>
          <a:xfrm>
            <a:off x="885081" y="3888358"/>
            <a:ext cx="3415978" cy="581546"/>
          </a:xfrm>
          <a:prstGeom prst="rect">
            <a:avLst/>
          </a:prstGeom>
          <a:noFill/>
          <a:ln/>
        </p:spPr>
        <p:txBody>
          <a:bodyPr wrap="square" lIns="0" tIns="0" rIns="0" bIns="0" rtlCol="0" anchor="t"/>
          <a:lstStyle/>
          <a:p>
            <a:pPr marL="0" indent="0" algn="l">
              <a:lnSpc>
                <a:spcPts val="1500"/>
              </a:lnSpc>
              <a:buNone/>
            </a:pPr>
            <a:r>
              <a:rPr lang="en-US" sz="950" dirty="0">
                <a:solidFill>
                  <a:srgbClr val="000000"/>
                </a:solidFill>
                <a:latin typeface="Open Sans" pitchFamily="34" charset="0"/>
                <a:ea typeface="Open Sans" pitchFamily="34" charset="-122"/>
                <a:cs typeface="Open Sans" pitchFamily="34" charset="-120"/>
              </a:rPr>
              <a:t>O'qish darslarida bolalar nafaqat o'qish texnikasini, balki matnni tushunish, tahlil qilish va estetik baholash ko'nikmalarini ham egallaydilar.</a:t>
            </a:r>
            <a:endParaRPr lang="en-US" sz="950" dirty="0"/>
          </a:p>
        </p:txBody>
      </p:sp>
      <p:sp>
        <p:nvSpPr>
          <p:cNvPr id="9" name="Text 6"/>
          <p:cNvSpPr/>
          <p:nvPr/>
        </p:nvSpPr>
        <p:spPr>
          <a:xfrm>
            <a:off x="4725665" y="1051099"/>
            <a:ext cx="1966392" cy="190723"/>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O'qish Darslarining Ta'siri</a:t>
            </a:r>
            <a:endParaRPr lang="en-US" sz="1200" dirty="0"/>
          </a:p>
        </p:txBody>
      </p:sp>
      <p:sp>
        <p:nvSpPr>
          <p:cNvPr id="10" name="Shape 7"/>
          <p:cNvSpPr/>
          <p:nvPr/>
        </p:nvSpPr>
        <p:spPr>
          <a:xfrm>
            <a:off x="4725665" y="1377032"/>
            <a:ext cx="1907232" cy="1940496"/>
          </a:xfrm>
          <a:prstGeom prst="roundRect">
            <a:avLst>
              <a:gd name="adj" fmla="val 2689"/>
            </a:avLst>
          </a:prstGeom>
          <a:solidFill>
            <a:srgbClr val="FFFFFF"/>
          </a:solidFill>
          <a:ln w="14288">
            <a:solidFill>
              <a:srgbClr val="E5BEB2"/>
            </a:solidFill>
            <a:prstDash val="solid"/>
          </a:ln>
        </p:spPr>
      </p:sp>
      <p:sp>
        <p:nvSpPr>
          <p:cNvPr id="11" name="Text 8"/>
          <p:cNvSpPr/>
          <p:nvPr/>
        </p:nvSpPr>
        <p:spPr>
          <a:xfrm>
            <a:off x="4861992" y="1513359"/>
            <a:ext cx="1526307" cy="190723"/>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Nutq Rivojlanishi</a:t>
            </a:r>
            <a:endParaRPr lang="en-US" sz="1200" dirty="0"/>
          </a:p>
        </p:txBody>
      </p:sp>
      <p:sp>
        <p:nvSpPr>
          <p:cNvPr id="12" name="Text 9"/>
          <p:cNvSpPr/>
          <p:nvPr/>
        </p:nvSpPr>
        <p:spPr>
          <a:xfrm>
            <a:off x="4861992" y="1824261"/>
            <a:ext cx="1634579" cy="1163092"/>
          </a:xfrm>
          <a:prstGeom prst="rect">
            <a:avLst/>
          </a:prstGeom>
          <a:noFill/>
          <a:ln/>
        </p:spPr>
        <p:txBody>
          <a:bodyPr wrap="square" lIns="0" tIns="0" rIns="0" bIns="0" rtlCol="0" anchor="t"/>
          <a:lstStyle/>
          <a:p>
            <a:pPr marL="0" indent="0" algn="l">
              <a:lnSpc>
                <a:spcPts val="1500"/>
              </a:lnSpc>
              <a:buNone/>
            </a:pPr>
            <a:r>
              <a:rPr lang="en-US" sz="950" dirty="0">
                <a:solidFill>
                  <a:srgbClr val="403C4E"/>
                </a:solidFill>
                <a:latin typeface="Open Sans" pitchFamily="34" charset="0"/>
                <a:ea typeface="Open Sans" pitchFamily="34" charset="-122"/>
                <a:cs typeface="Open Sans" pitchFamily="34" charset="-120"/>
              </a:rPr>
              <a:t>To'g'ri va ifodali o'qish ko'nikmalari shakllanadi, so'z boyligi ortadi, nutq madaniyati oshadi. Bola o'z fikrini aniq va chiroyli ifodalashni o'rganadi.</a:t>
            </a:r>
            <a:endParaRPr lang="en-US" sz="950" dirty="0"/>
          </a:p>
        </p:txBody>
      </p:sp>
      <p:sp>
        <p:nvSpPr>
          <p:cNvPr id="13" name="Shape 10"/>
          <p:cNvSpPr/>
          <p:nvPr/>
        </p:nvSpPr>
        <p:spPr>
          <a:xfrm>
            <a:off x="6753076" y="1377032"/>
            <a:ext cx="1907307" cy="1940496"/>
          </a:xfrm>
          <a:prstGeom prst="roundRect">
            <a:avLst>
              <a:gd name="adj" fmla="val 2689"/>
            </a:avLst>
          </a:prstGeom>
          <a:solidFill>
            <a:srgbClr val="FFFFFF"/>
          </a:solidFill>
          <a:ln w="14288">
            <a:solidFill>
              <a:srgbClr val="E5BEB2"/>
            </a:solidFill>
            <a:prstDash val="solid"/>
          </a:ln>
        </p:spPr>
      </p:sp>
      <p:sp>
        <p:nvSpPr>
          <p:cNvPr id="14" name="Text 11"/>
          <p:cNvSpPr/>
          <p:nvPr/>
        </p:nvSpPr>
        <p:spPr>
          <a:xfrm>
            <a:off x="6889403" y="1513359"/>
            <a:ext cx="1526307" cy="190723"/>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Adabiy Tafakkur</a:t>
            </a:r>
            <a:endParaRPr lang="en-US" sz="1200" dirty="0"/>
          </a:p>
        </p:txBody>
      </p:sp>
      <p:sp>
        <p:nvSpPr>
          <p:cNvPr id="15" name="Text 12"/>
          <p:cNvSpPr/>
          <p:nvPr/>
        </p:nvSpPr>
        <p:spPr>
          <a:xfrm>
            <a:off x="6889403" y="1824261"/>
            <a:ext cx="1634654" cy="1356940"/>
          </a:xfrm>
          <a:prstGeom prst="rect">
            <a:avLst/>
          </a:prstGeom>
          <a:noFill/>
          <a:ln/>
        </p:spPr>
        <p:txBody>
          <a:bodyPr wrap="square" lIns="0" tIns="0" rIns="0" bIns="0" rtlCol="0" anchor="t"/>
          <a:lstStyle/>
          <a:p>
            <a:pPr marL="0" indent="0" algn="l">
              <a:lnSpc>
                <a:spcPts val="1500"/>
              </a:lnSpc>
              <a:buNone/>
            </a:pPr>
            <a:r>
              <a:rPr lang="en-US" sz="950" dirty="0">
                <a:solidFill>
                  <a:srgbClr val="403C4E"/>
                </a:solidFill>
                <a:latin typeface="Open Sans" pitchFamily="34" charset="0"/>
                <a:ea typeface="Open Sans" pitchFamily="34" charset="-122"/>
                <a:cs typeface="Open Sans" pitchFamily="34" charset="-120"/>
              </a:rPr>
              <a:t>Adabiy-estetik tafakkur rivojlanadi, bolalar asar g'oyasini, obrazlarni va badiiy vositalarni tushuna boshlaydilar. Bu ularning ijodiy fikrlash qobiliyatini mustahkamlaydi.</a:t>
            </a:r>
            <a:endParaRPr lang="en-US" sz="950" dirty="0"/>
          </a:p>
        </p:txBody>
      </p:sp>
      <p:sp>
        <p:nvSpPr>
          <p:cNvPr id="16" name="Shape 13"/>
          <p:cNvSpPr/>
          <p:nvPr/>
        </p:nvSpPr>
        <p:spPr>
          <a:xfrm>
            <a:off x="4725665" y="3437706"/>
            <a:ext cx="3934718" cy="1165101"/>
          </a:xfrm>
          <a:prstGeom prst="roundRect">
            <a:avLst>
              <a:gd name="adj" fmla="val 4402"/>
            </a:avLst>
          </a:prstGeom>
          <a:solidFill>
            <a:srgbClr val="FFFFFF"/>
          </a:solidFill>
          <a:ln w="14288">
            <a:solidFill>
              <a:srgbClr val="E5BEB2"/>
            </a:solidFill>
            <a:prstDash val="solid"/>
          </a:ln>
        </p:spPr>
      </p:sp>
      <p:sp>
        <p:nvSpPr>
          <p:cNvPr id="17" name="Text 14"/>
          <p:cNvSpPr/>
          <p:nvPr/>
        </p:nvSpPr>
        <p:spPr>
          <a:xfrm>
            <a:off x="4861992" y="3574033"/>
            <a:ext cx="1526307" cy="190723"/>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Axloqiy Tarbiya</a:t>
            </a:r>
            <a:endParaRPr lang="en-US" sz="1200" dirty="0"/>
          </a:p>
        </p:txBody>
      </p:sp>
      <p:sp>
        <p:nvSpPr>
          <p:cNvPr id="18" name="Text 15"/>
          <p:cNvSpPr/>
          <p:nvPr/>
        </p:nvSpPr>
        <p:spPr>
          <a:xfrm>
            <a:off x="4861992" y="3884935"/>
            <a:ext cx="3662065" cy="581546"/>
          </a:xfrm>
          <a:prstGeom prst="rect">
            <a:avLst/>
          </a:prstGeom>
          <a:noFill/>
          <a:ln/>
        </p:spPr>
        <p:txBody>
          <a:bodyPr wrap="square" lIns="0" tIns="0" rIns="0" bIns="0" rtlCol="0" anchor="t"/>
          <a:lstStyle/>
          <a:p>
            <a:pPr marL="0" indent="0" algn="l">
              <a:lnSpc>
                <a:spcPts val="1500"/>
              </a:lnSpc>
              <a:buNone/>
            </a:pPr>
            <a:r>
              <a:rPr lang="en-US" sz="950" dirty="0">
                <a:solidFill>
                  <a:srgbClr val="403C4E"/>
                </a:solidFill>
                <a:latin typeface="Open Sans" pitchFamily="34" charset="0"/>
                <a:ea typeface="Open Sans" pitchFamily="34" charset="-122"/>
                <a:cs typeface="Open Sans" pitchFamily="34" charset="-120"/>
              </a:rPr>
              <a:t>Asarlar orqali yaxshilik, adolat, do'stlik kabi qadriyatlar singdiriladi, axloqiy qarashlar mustahkamlanadi. Bola hayotiy vaziyatlarda to'g'ri qaror qabul qilishni o'rganadi.</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1028254"/>
            <a:ext cx="4707880" cy="387548"/>
          </a:xfrm>
          <a:prstGeom prst="rect">
            <a:avLst/>
          </a:prstGeom>
          <a:noFill/>
          <a:ln/>
        </p:spPr>
        <p:txBody>
          <a:bodyPr wrap="non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Ijodkorlik va Go'zallik Dunyosi</a:t>
            </a:r>
            <a:endParaRPr lang="en-US" sz="2400" dirty="0"/>
          </a:p>
        </p:txBody>
      </p:sp>
      <p:sp>
        <p:nvSpPr>
          <p:cNvPr id="3" name="Text 1"/>
          <p:cNvSpPr/>
          <p:nvPr/>
        </p:nvSpPr>
        <p:spPr>
          <a:xfrm>
            <a:off x="496119" y="1663824"/>
            <a:ext cx="8151763" cy="595387"/>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Boshlang'ich sinf o'quvchilarida ijodkorlik va go'zallikka bo'lgan muhabbatni uyg'otish — nafosat tarbiyasining eng oliy maqsadlaridan biridir. Rang-barang muhit, badiiy asarlar va ijodiy mashg'ulotlar bolalarning estetik dunyoqarashini shakllantirishda katta ahamiyat kasb etadi. Bola har kuni go'zallik bilan o'ralgan muhitda o'qisa, uning estetik sezgisi tabiiy ravishda rivojlanadi.</a:t>
            </a:r>
            <a:endParaRPr lang="en-US" sz="950" dirty="0"/>
          </a:p>
        </p:txBody>
      </p:sp>
      <p:sp>
        <p:nvSpPr>
          <p:cNvPr id="4" name="Shape 2"/>
          <p:cNvSpPr/>
          <p:nvPr/>
        </p:nvSpPr>
        <p:spPr>
          <a:xfrm>
            <a:off x="496119" y="2398737"/>
            <a:ext cx="2634555" cy="1716509"/>
          </a:xfrm>
          <a:prstGeom prst="roundRect">
            <a:avLst>
              <a:gd name="adj" fmla="val 3035"/>
            </a:avLst>
          </a:prstGeom>
          <a:solidFill>
            <a:srgbClr val="FFD8CC"/>
          </a:solidFill>
          <a:ln w="4763">
            <a:solidFill>
              <a:srgbClr val="E5BEB2"/>
            </a:solidFill>
            <a:prstDash val="solid"/>
          </a:ln>
        </p:spPr>
      </p:sp>
      <p:sp>
        <p:nvSpPr>
          <p:cNvPr id="5" name="Text 3"/>
          <p:cNvSpPr/>
          <p:nvPr/>
        </p:nvSpPr>
        <p:spPr>
          <a:xfrm>
            <a:off x="624855" y="2527474"/>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Ijodiy Muhit</a:t>
            </a:r>
            <a:endParaRPr lang="en-US" sz="1200" dirty="0"/>
          </a:p>
        </p:txBody>
      </p:sp>
      <p:sp>
        <p:nvSpPr>
          <p:cNvPr id="6" name="Text 4"/>
          <p:cNvSpPr/>
          <p:nvPr/>
        </p:nvSpPr>
        <p:spPr>
          <a:xfrm>
            <a:off x="624855" y="2795736"/>
            <a:ext cx="2377083" cy="1190774"/>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Sinf xonasini rang-barang gullar, rasmlar va badiiy asarlar bilan bezash bolalarda go'zallikka bo'lgan ehtiyojni uyg'otadi. Chiroyli muhit bola ruhiga ijobiy ta'sir ko'rsatadi va uning ijodiy faolligini oshiradi.</a:t>
            </a:r>
            <a:endParaRPr lang="en-US" sz="950" dirty="0"/>
          </a:p>
        </p:txBody>
      </p:sp>
      <p:sp>
        <p:nvSpPr>
          <p:cNvPr id="7" name="Shape 5"/>
          <p:cNvSpPr/>
          <p:nvPr/>
        </p:nvSpPr>
        <p:spPr>
          <a:xfrm>
            <a:off x="3254648" y="2398737"/>
            <a:ext cx="2634630" cy="1716509"/>
          </a:xfrm>
          <a:prstGeom prst="roundRect">
            <a:avLst>
              <a:gd name="adj" fmla="val 3035"/>
            </a:avLst>
          </a:prstGeom>
          <a:solidFill>
            <a:srgbClr val="FFD8CC"/>
          </a:solidFill>
          <a:ln w="4763">
            <a:solidFill>
              <a:srgbClr val="E5BEB2"/>
            </a:solidFill>
            <a:prstDash val="solid"/>
          </a:ln>
        </p:spPr>
      </p:sp>
      <p:sp>
        <p:nvSpPr>
          <p:cNvPr id="8" name="Text 6"/>
          <p:cNvSpPr/>
          <p:nvPr/>
        </p:nvSpPr>
        <p:spPr>
          <a:xfrm>
            <a:off x="3383384" y="2527474"/>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Kitob O'qish Zavqi</a:t>
            </a:r>
            <a:endParaRPr lang="en-US" sz="1200" dirty="0"/>
          </a:p>
        </p:txBody>
      </p:sp>
      <p:sp>
        <p:nvSpPr>
          <p:cNvPr id="9" name="Text 7"/>
          <p:cNvSpPr/>
          <p:nvPr/>
        </p:nvSpPr>
        <p:spPr>
          <a:xfrm>
            <a:off x="3383384" y="2795736"/>
            <a:ext cx="2377157" cy="1190774"/>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Bolalar hayajon bilan kitob o'qiganda ular nafaqat bilim oladilar, balki hissiy jihatdan ham boyib boradilar. Adabiy qahramonlar bilan birga quvonish va qayg'urish bolaning empatiya qobiliyatini rivojlantiradi.</a:t>
            </a:r>
            <a:endParaRPr lang="en-US" sz="950" dirty="0"/>
          </a:p>
        </p:txBody>
      </p:sp>
      <p:sp>
        <p:nvSpPr>
          <p:cNvPr id="10" name="Shape 8"/>
          <p:cNvSpPr/>
          <p:nvPr/>
        </p:nvSpPr>
        <p:spPr>
          <a:xfrm>
            <a:off x="6013252" y="2398737"/>
            <a:ext cx="2634555" cy="1716509"/>
          </a:xfrm>
          <a:prstGeom prst="roundRect">
            <a:avLst>
              <a:gd name="adj" fmla="val 3035"/>
            </a:avLst>
          </a:prstGeom>
          <a:solidFill>
            <a:srgbClr val="FFD8CC"/>
          </a:solidFill>
          <a:ln w="4763">
            <a:solidFill>
              <a:srgbClr val="E5BEB2"/>
            </a:solidFill>
            <a:prstDash val="solid"/>
          </a:ln>
        </p:spPr>
      </p:sp>
      <p:sp>
        <p:nvSpPr>
          <p:cNvPr id="11" name="Text 9"/>
          <p:cNvSpPr/>
          <p:nvPr/>
        </p:nvSpPr>
        <p:spPr>
          <a:xfrm>
            <a:off x="6141988" y="2527474"/>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Estetik Tajriba</a:t>
            </a:r>
            <a:endParaRPr lang="en-US" sz="1200" dirty="0"/>
          </a:p>
        </p:txBody>
      </p:sp>
      <p:sp>
        <p:nvSpPr>
          <p:cNvPr id="12" name="Text 10"/>
          <p:cNvSpPr/>
          <p:nvPr/>
        </p:nvSpPr>
        <p:spPr>
          <a:xfrm>
            <a:off x="6141988" y="2795736"/>
            <a:ext cx="2377083" cy="1190774"/>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Har bir o'qilgan asar bolaning estetik tajribasini boyitadi, ularni yangi dunyoqarashlar bilan tanishtiradi va hayotiy qadriyatlarni anglashga yordam beradi. Bu tajriba bolaning kelajakdagi ma'naviy kamolotiga poydevor bo'ladi.</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81608"/>
            <a:ext cx="7929637" cy="387548"/>
          </a:xfrm>
          <a:prstGeom prst="rect">
            <a:avLst/>
          </a:prstGeom>
          <a:noFill/>
          <a:ln/>
        </p:spPr>
        <p:txBody>
          <a:bodyPr wrap="none" lIns="0" tIns="0" rIns="0" bIns="0" rtlCol="0" anchor="t"/>
          <a:lstStyle/>
          <a:p>
            <a:pPr marL="0" indent="0" algn="l">
              <a:lnSpc>
                <a:spcPts val="3050"/>
              </a:lnSpc>
              <a:buNone/>
            </a:pPr>
            <a:r>
              <a:rPr lang="en-US" sz="2400" b="1" dirty="0">
                <a:solidFill>
                  <a:srgbClr val="403C4E"/>
                </a:solidFill>
                <a:latin typeface="Merriweather Bold" pitchFamily="34" charset="0"/>
                <a:ea typeface="Merriweather Bold" pitchFamily="34" charset="-122"/>
                <a:cs typeface="Merriweather Bold" pitchFamily="34" charset="-120"/>
              </a:rPr>
              <a:t>O'qish Darslarining Nafosat Tarbiyasidagi Vazifalari</a:t>
            </a:r>
            <a:endParaRPr lang="en-US" sz="2400" dirty="0"/>
          </a:p>
        </p:txBody>
      </p:sp>
      <p:sp>
        <p:nvSpPr>
          <p:cNvPr id="3" name="Text 1"/>
          <p:cNvSpPr/>
          <p:nvPr/>
        </p:nvSpPr>
        <p:spPr>
          <a:xfrm>
            <a:off x="496119" y="1117178"/>
            <a:ext cx="8151763" cy="396925"/>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O'qish darslarida nafosat tarbiyasini amalga oshirish uchun o'qituvchi aniq vazifalarni belgilashi va ularni izchil bajarishi zarur. Quyidagi vazifalar o'quvchilarning estetik va axloqiy rivojlanishini ta'minlaydi hamda ularni barkamol shaxs sifatida shakllanishiga xizmat qiladi.</a:t>
            </a:r>
            <a:endParaRPr lang="en-US" sz="950" dirty="0"/>
          </a:p>
        </p:txBody>
      </p:sp>
      <p:sp>
        <p:nvSpPr>
          <p:cNvPr id="4" name="Text 2"/>
          <p:cNvSpPr/>
          <p:nvPr/>
        </p:nvSpPr>
        <p:spPr>
          <a:xfrm>
            <a:off x="496119" y="165362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403C4E"/>
                </a:solidFill>
                <a:latin typeface="Merriweather Light" pitchFamily="34" charset="0"/>
                <a:ea typeface="Merriweather Light" pitchFamily="34" charset="-122"/>
                <a:cs typeface="Merriweather Light" pitchFamily="34" charset="-120"/>
              </a:rPr>
              <a:t>01</a:t>
            </a:r>
            <a:endParaRPr lang="en-US" sz="950" dirty="0"/>
          </a:p>
        </p:txBody>
      </p:sp>
      <p:sp>
        <p:nvSpPr>
          <p:cNvPr id="5" name="Shape 3"/>
          <p:cNvSpPr/>
          <p:nvPr/>
        </p:nvSpPr>
        <p:spPr>
          <a:xfrm>
            <a:off x="496119" y="1850082"/>
            <a:ext cx="4013895" cy="14288"/>
          </a:xfrm>
          <a:prstGeom prst="rect">
            <a:avLst/>
          </a:prstGeom>
          <a:solidFill>
            <a:srgbClr val="FFAD94"/>
          </a:solidFill>
          <a:ln/>
        </p:spPr>
      </p:sp>
      <p:sp>
        <p:nvSpPr>
          <p:cNvPr id="6" name="Text 4"/>
          <p:cNvSpPr/>
          <p:nvPr/>
        </p:nvSpPr>
        <p:spPr>
          <a:xfrm>
            <a:off x="496119" y="1940644"/>
            <a:ext cx="2917403"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O'qish Malakalarini Takomillashtirish</a:t>
            </a:r>
            <a:endParaRPr lang="en-US" sz="1200" dirty="0"/>
          </a:p>
        </p:txBody>
      </p:sp>
      <p:sp>
        <p:nvSpPr>
          <p:cNvPr id="7" name="Text 5"/>
          <p:cNvSpPr/>
          <p:nvPr/>
        </p:nvSpPr>
        <p:spPr>
          <a:xfrm>
            <a:off x="496119" y="2208907"/>
            <a:ext cx="4013895" cy="793849"/>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Boshlang'ich o'qish malakalarini — to'g'ri va ifodali o'qishni takomillashtirish, o'quvchilarni matnni ohang va his-tuyg'u bilan o'qishga o'rgatish. Ifodali o'qish bolaning matnni tushunish darajasini oshiradi va uning nutq madaniyatini rivojlantiradi.</a:t>
            </a:r>
            <a:endParaRPr lang="en-US" sz="950" dirty="0"/>
          </a:p>
        </p:txBody>
      </p:sp>
      <p:sp>
        <p:nvSpPr>
          <p:cNvPr id="8" name="Text 6"/>
          <p:cNvSpPr/>
          <p:nvPr/>
        </p:nvSpPr>
        <p:spPr>
          <a:xfrm>
            <a:off x="4633987" y="1653629"/>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403C4E"/>
                </a:solidFill>
                <a:latin typeface="Merriweather Light" pitchFamily="34" charset="0"/>
                <a:ea typeface="Merriweather Light" pitchFamily="34" charset="-122"/>
                <a:cs typeface="Merriweather Light" pitchFamily="34" charset="-120"/>
              </a:rPr>
              <a:t>02</a:t>
            </a:r>
            <a:endParaRPr lang="en-US" sz="950" dirty="0"/>
          </a:p>
        </p:txBody>
      </p:sp>
      <p:sp>
        <p:nvSpPr>
          <p:cNvPr id="9" name="Shape 7"/>
          <p:cNvSpPr/>
          <p:nvPr/>
        </p:nvSpPr>
        <p:spPr>
          <a:xfrm>
            <a:off x="4633987" y="1850082"/>
            <a:ext cx="4013895" cy="14288"/>
          </a:xfrm>
          <a:prstGeom prst="rect">
            <a:avLst/>
          </a:prstGeom>
          <a:solidFill>
            <a:srgbClr val="FFAD94"/>
          </a:solidFill>
          <a:ln/>
        </p:spPr>
      </p:sp>
      <p:sp>
        <p:nvSpPr>
          <p:cNvPr id="10" name="Text 8"/>
          <p:cNvSpPr/>
          <p:nvPr/>
        </p:nvSpPr>
        <p:spPr>
          <a:xfrm>
            <a:off x="4633987" y="1940644"/>
            <a:ext cx="3163044"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Adabiy-estetik Xususiyatlarni Idrok Etish</a:t>
            </a:r>
            <a:endParaRPr lang="en-US" sz="1200" dirty="0"/>
          </a:p>
        </p:txBody>
      </p:sp>
      <p:sp>
        <p:nvSpPr>
          <p:cNvPr id="11" name="Text 9"/>
          <p:cNvSpPr/>
          <p:nvPr/>
        </p:nvSpPr>
        <p:spPr>
          <a:xfrm>
            <a:off x="4633987" y="2208907"/>
            <a:ext cx="4013895" cy="793849"/>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Asarlarning adabiy-estetik xususiyatlarini chuqur idrok etishga o'rgatish, badiiy vositalarni, obrazlarni va g'oyani tushuntirish. O'quvchilar metafora, taqqoslash va boshqa badiiy usullarni taniy olishi va ularning ma'nosini anglashi kerak.</a:t>
            </a:r>
            <a:endParaRPr lang="en-US" sz="950" dirty="0"/>
          </a:p>
        </p:txBody>
      </p:sp>
      <p:sp>
        <p:nvSpPr>
          <p:cNvPr id="12" name="Text 10"/>
          <p:cNvSpPr/>
          <p:nvPr/>
        </p:nvSpPr>
        <p:spPr>
          <a:xfrm>
            <a:off x="496119" y="3219748"/>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403C4E"/>
                </a:solidFill>
                <a:latin typeface="Merriweather Light" pitchFamily="34" charset="0"/>
                <a:ea typeface="Merriweather Light" pitchFamily="34" charset="-122"/>
                <a:cs typeface="Merriweather Light" pitchFamily="34" charset="-120"/>
              </a:rPr>
              <a:t>03</a:t>
            </a:r>
            <a:endParaRPr lang="en-US" sz="950" dirty="0"/>
          </a:p>
        </p:txBody>
      </p:sp>
      <p:sp>
        <p:nvSpPr>
          <p:cNvPr id="13" name="Shape 11"/>
          <p:cNvSpPr/>
          <p:nvPr/>
        </p:nvSpPr>
        <p:spPr>
          <a:xfrm>
            <a:off x="496119" y="3416201"/>
            <a:ext cx="4013895" cy="14288"/>
          </a:xfrm>
          <a:prstGeom prst="rect">
            <a:avLst/>
          </a:prstGeom>
          <a:solidFill>
            <a:srgbClr val="FFAD94"/>
          </a:solidFill>
          <a:ln/>
        </p:spPr>
      </p:sp>
      <p:sp>
        <p:nvSpPr>
          <p:cNvPr id="14" name="Text 12"/>
          <p:cNvSpPr/>
          <p:nvPr/>
        </p:nvSpPr>
        <p:spPr>
          <a:xfrm>
            <a:off x="496119" y="3506763"/>
            <a:ext cx="2918520"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Axloqiy Qarashlar va Nafosat Tuyg'usi</a:t>
            </a:r>
            <a:endParaRPr lang="en-US" sz="1200" dirty="0"/>
          </a:p>
        </p:txBody>
      </p:sp>
      <p:sp>
        <p:nvSpPr>
          <p:cNvPr id="15" name="Text 13"/>
          <p:cNvSpPr/>
          <p:nvPr/>
        </p:nvSpPr>
        <p:spPr>
          <a:xfrm>
            <a:off x="496119" y="3775025"/>
            <a:ext cx="4013895" cy="793849"/>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Bolalarda yuksak axloqiy qarashlar va nafosat tuyg'usini tarbiyalash, ularni yaxshilikka, go'zallikka va adolatga intilishga undash. O'qituvchi darsda axloqiy muhokamalar o'tkazishi va o'quvchilarni o'z fikrini asoslashga o'rgatishi lozim.</a:t>
            </a:r>
            <a:endParaRPr lang="en-US" sz="950" dirty="0"/>
          </a:p>
        </p:txBody>
      </p:sp>
      <p:sp>
        <p:nvSpPr>
          <p:cNvPr id="16" name="Text 14"/>
          <p:cNvSpPr/>
          <p:nvPr/>
        </p:nvSpPr>
        <p:spPr>
          <a:xfrm>
            <a:off x="4633987" y="3219748"/>
            <a:ext cx="248022" cy="155004"/>
          </a:xfrm>
          <a:prstGeom prst="rect">
            <a:avLst/>
          </a:prstGeom>
          <a:noFill/>
          <a:ln/>
        </p:spPr>
        <p:txBody>
          <a:bodyPr wrap="none" lIns="0" tIns="0" rIns="0" bIns="0" rtlCol="0" anchor="ctr"/>
          <a:lstStyle/>
          <a:p>
            <a:pPr marL="0" indent="0" algn="l">
              <a:lnSpc>
                <a:spcPct val="100000"/>
              </a:lnSpc>
              <a:buNone/>
            </a:pPr>
            <a:r>
              <a:rPr lang="en-US" sz="950" dirty="0">
                <a:solidFill>
                  <a:srgbClr val="403C4E"/>
                </a:solidFill>
                <a:latin typeface="Merriweather Light" pitchFamily="34" charset="0"/>
                <a:ea typeface="Merriweather Light" pitchFamily="34" charset="-122"/>
                <a:cs typeface="Merriweather Light" pitchFamily="34" charset="-120"/>
              </a:rPr>
              <a:t>04</a:t>
            </a:r>
            <a:endParaRPr lang="en-US" sz="950" dirty="0"/>
          </a:p>
        </p:txBody>
      </p:sp>
      <p:sp>
        <p:nvSpPr>
          <p:cNvPr id="17" name="Shape 15"/>
          <p:cNvSpPr/>
          <p:nvPr/>
        </p:nvSpPr>
        <p:spPr>
          <a:xfrm>
            <a:off x="4633987" y="3416201"/>
            <a:ext cx="4013895" cy="14288"/>
          </a:xfrm>
          <a:prstGeom prst="rect">
            <a:avLst/>
          </a:prstGeom>
          <a:solidFill>
            <a:srgbClr val="FFAD94"/>
          </a:solidFill>
          <a:ln/>
        </p:spPr>
      </p:sp>
      <p:sp>
        <p:nvSpPr>
          <p:cNvPr id="18" name="Text 16"/>
          <p:cNvSpPr/>
          <p:nvPr/>
        </p:nvSpPr>
        <p:spPr>
          <a:xfrm>
            <a:off x="4633987" y="3506763"/>
            <a:ext cx="1550566" cy="193849"/>
          </a:xfrm>
          <a:prstGeom prst="rect">
            <a:avLst/>
          </a:prstGeom>
          <a:noFill/>
          <a:ln/>
        </p:spPr>
        <p:txBody>
          <a:bodyPr wrap="none" lIns="0" tIns="0" rIns="0" bIns="0" rtlCol="0" anchor="t"/>
          <a:lstStyle/>
          <a:p>
            <a:pPr marL="0" indent="0" algn="l">
              <a:lnSpc>
                <a:spcPts val="1500"/>
              </a:lnSpc>
              <a:buNone/>
            </a:pPr>
            <a:r>
              <a:rPr lang="en-US" sz="1200" b="1" dirty="0">
                <a:solidFill>
                  <a:srgbClr val="403C4E"/>
                </a:solidFill>
                <a:latin typeface="Merriweather Bold" pitchFamily="34" charset="0"/>
                <a:ea typeface="Merriweather Bold" pitchFamily="34" charset="-122"/>
                <a:cs typeface="Merriweather Bold" pitchFamily="34" charset="-120"/>
              </a:rPr>
              <a:t>Matn Ustida Ishlash</a:t>
            </a:r>
            <a:endParaRPr lang="en-US" sz="1200" dirty="0"/>
          </a:p>
        </p:txBody>
      </p:sp>
      <p:sp>
        <p:nvSpPr>
          <p:cNvPr id="19" name="Text 17"/>
          <p:cNvSpPr/>
          <p:nvPr/>
        </p:nvSpPr>
        <p:spPr>
          <a:xfrm>
            <a:off x="4633987" y="3775025"/>
            <a:ext cx="4013895" cy="793849"/>
          </a:xfrm>
          <a:prstGeom prst="rect">
            <a:avLst/>
          </a:prstGeom>
          <a:noFill/>
          <a:ln/>
        </p:spPr>
        <p:txBody>
          <a:bodyPr wrap="square" lIns="0" tIns="0" rIns="0" bIns="0" rtlCol="0" anchor="t"/>
          <a:lstStyle/>
          <a:p>
            <a:pPr marL="0" indent="0" algn="l">
              <a:lnSpc>
                <a:spcPts val="1550"/>
              </a:lnSpc>
              <a:buNone/>
            </a:pPr>
            <a:r>
              <a:rPr lang="en-US" sz="950" dirty="0">
                <a:solidFill>
                  <a:srgbClr val="403C4E"/>
                </a:solidFill>
                <a:latin typeface="Open Sans" pitchFamily="34" charset="0"/>
                <a:ea typeface="Open Sans" pitchFamily="34" charset="-122"/>
                <a:cs typeface="Open Sans" pitchFamily="34" charset="-120"/>
              </a:rPr>
              <a:t>O'quvchilarni matn ustida mustaqil ishlashga o'rgatish, savollar berish, tahlil qilish va o'z fikrini ifodalash ko'nikmalarini shakllantirish. Matn bilan ishlash jarayonida o'quvchi mustaqil fikrlash va tanqidiy tahlil qilish qobiliyatlarini rivojlantiradi.</a:t>
            </a:r>
            <a:endParaRPr lang="en-US" sz="95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1637</Words>
  <Application>Microsoft Office PowerPoint</Application>
  <PresentationFormat>Экран (16:9)</PresentationFormat>
  <Paragraphs>114</Paragraphs>
  <Slides>10</Slides>
  <Notes>10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Calibri</vt:lpstr>
      <vt:lpstr>Merriweather Light</vt:lpstr>
      <vt:lpstr>Arial</vt:lpstr>
      <vt:lpstr>Merriweather Bold</vt:lpstr>
      <vt:lpstr>Open Sans</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
  <cp:lastModifiedBy>AXTED General</cp:lastModifiedBy>
  <cp:revision>2</cp:revision>
  <dcterms:created xsi:type="dcterms:W3CDTF">2026-05-07T01:41:41Z</dcterms:created>
  <dcterms:modified xsi:type="dcterms:W3CDTF">2026-05-07T01:42:10Z</dcterms:modified>
</cp:coreProperties>
</file>