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Nunito Semi Bold" panose="020B0604020202020204" charset="-52"/>
      <p:regular r:id="rId19"/>
    </p:embeddedFont>
    <p:embeddedFont>
      <p:font typeface="PT Sans" panose="020B0604020202020204" charset="-52"/>
      <p:regular r:id="rId2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50" d="100"/>
          <a:sy n="150"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2456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8702300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991850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9252519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5208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783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696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141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5617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6919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078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213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865637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5982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19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764DE79-268F-4C1A-8933-263129D2AF90}" type="datetimeFigureOut">
              <a:rPr lang="en-US" dirty="0"/>
              <a:t>5/7/2026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6442552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5/7/2026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8477005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629150"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5/7/2026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9782769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5/7/2026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1008699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0408256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C764DE79-268F-4C1A-8933-263129D2AF90}" type="datetimeFigureOut">
              <a:rPr lang="en-US" dirty="0"/>
              <a:t>5/7/2026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4994427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C764DE79-268F-4C1A-8933-263129D2AF90}" type="datetimeFigureOut">
              <a:rPr lang="en-US" dirty="0"/>
              <a:t>5/7/2026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763089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5/7/2026</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2466219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52577" y="1271215"/>
            <a:ext cx="4667845" cy="1154832"/>
          </a:xfrm>
          <a:prstGeom prst="rect">
            <a:avLst/>
          </a:prstGeom>
          <a:noFill/>
          <a:ln/>
        </p:spPr>
        <p:txBody>
          <a:bodyPr wrap="square" lIns="0" tIns="0" rIns="0" bIns="0" rtlCol="0" anchor="t"/>
          <a:lstStyle/>
          <a:p>
            <a:pPr marL="0" indent="0" algn="l">
              <a:lnSpc>
                <a:spcPts val="3000"/>
              </a:lnSpc>
              <a:buNone/>
            </a:pPr>
            <a:r>
              <a:rPr lang="en-US" sz="2400" dirty="0">
                <a:solidFill>
                  <a:srgbClr val="00002E"/>
                </a:solidFill>
                <a:latin typeface="Nunito Semi Bold" pitchFamily="34" charset="0"/>
                <a:ea typeface="Nunito Semi Bold" pitchFamily="34" charset="-122"/>
                <a:cs typeface="Nunito Semi Bold" pitchFamily="34" charset="-120"/>
              </a:rPr>
              <a:t>XVII–XIX asrning birinchi yarmida tarbiya, maktab va pedagogik fikrlar</a:t>
            </a:r>
            <a:endParaRPr lang="en-US" sz="2400" dirty="0"/>
          </a:p>
        </p:txBody>
      </p:sp>
      <p:sp>
        <p:nvSpPr>
          <p:cNvPr id="4" name="Text 1"/>
          <p:cNvSpPr/>
          <p:nvPr/>
        </p:nvSpPr>
        <p:spPr>
          <a:xfrm>
            <a:off x="3952577" y="2622352"/>
            <a:ext cx="4667845" cy="837605"/>
          </a:xfrm>
          <a:prstGeom prst="rect">
            <a:avLst/>
          </a:prstGeom>
          <a:noFill/>
          <a:ln/>
        </p:spPr>
        <p:txBody>
          <a:bodyPr wrap="square" lIns="0" tIns="0" rIns="0" bIns="0" rtlCol="0" anchor="t"/>
          <a:lstStyle/>
          <a:p>
            <a:pPr marL="0" indent="0" algn="l">
              <a:lnSpc>
                <a:spcPts val="1600"/>
              </a:lnSpc>
              <a:buNone/>
            </a:pPr>
            <a:r>
              <a:rPr lang="en-US" sz="1000" dirty="0">
                <a:solidFill>
                  <a:srgbClr val="00002E"/>
                </a:solidFill>
                <a:latin typeface="PT Sans" pitchFamily="34" charset="0"/>
                <a:ea typeface="PT Sans" pitchFamily="34" charset="-122"/>
                <a:cs typeface="PT Sans" pitchFamily="34" charset="-120"/>
              </a:rPr>
              <a:t>Markaziy Osiyoning buyuk ilmiy va ma'rifiy merosini o'rganish — bugungi pedagogik tafakkur uchun muhim asosdir. Ushbu taqdimotda XVII asr oxiridan XIX asrning birinchi yarmigacha bo'lgan davrda O'rta Osiyoda ta'lim, tarbiya va pedagogik fikrlar rivojlanishining asosiy bosqichlari va xususiyatlari ko'rib chiqiladi.</a:t>
            </a:r>
            <a:endParaRPr lang="en-US" sz="1000" dirty="0"/>
          </a:p>
        </p:txBody>
      </p:sp>
      <p:sp>
        <p:nvSpPr>
          <p:cNvPr id="5" name="Shape 2"/>
          <p:cNvSpPr/>
          <p:nvPr/>
        </p:nvSpPr>
        <p:spPr>
          <a:xfrm>
            <a:off x="3952577" y="3616747"/>
            <a:ext cx="426839" cy="245938"/>
          </a:xfrm>
          <a:prstGeom prst="roundRect">
            <a:avLst>
              <a:gd name="adj" fmla="val 63875"/>
            </a:avLst>
          </a:prstGeom>
          <a:solidFill>
            <a:srgbClr val="CFD6FC"/>
          </a:solidFill>
          <a:ln/>
        </p:spPr>
      </p:sp>
      <p:sp>
        <p:nvSpPr>
          <p:cNvPr id="6" name="Text 3"/>
          <p:cNvSpPr/>
          <p:nvPr/>
        </p:nvSpPr>
        <p:spPr>
          <a:xfrm>
            <a:off x="4031084" y="3655963"/>
            <a:ext cx="269825" cy="167506"/>
          </a:xfrm>
          <a:prstGeom prst="rect">
            <a:avLst/>
          </a:prstGeom>
          <a:noFill/>
          <a:ln/>
        </p:spPr>
        <p:txBody>
          <a:bodyPr wrap="none" lIns="0" tIns="0" rIns="0" bIns="0" rtlCol="0" anchor="t"/>
          <a:lstStyle/>
          <a:p>
            <a:pPr marL="0" indent="0" algn="l">
              <a:lnSpc>
                <a:spcPts val="1300"/>
              </a:lnSpc>
              <a:buNone/>
            </a:pPr>
            <a:r>
              <a:rPr lang="en-US" sz="800" dirty="0">
                <a:solidFill>
                  <a:srgbClr val="00002E"/>
                </a:solidFill>
                <a:latin typeface="PT Sans" pitchFamily="34" charset="0"/>
                <a:ea typeface="PT Sans" pitchFamily="34" charset="-122"/>
                <a:cs typeface="PT Sans" pitchFamily="34" charset="-120"/>
              </a:rPr>
              <a:t>TARIX</a:t>
            </a:r>
            <a:endParaRPr lang="en-US" sz="800" dirty="0"/>
          </a:p>
        </p:txBody>
      </p:sp>
      <p:sp>
        <p:nvSpPr>
          <p:cNvPr id="7" name="Shape 4"/>
          <p:cNvSpPr/>
          <p:nvPr/>
        </p:nvSpPr>
        <p:spPr>
          <a:xfrm>
            <a:off x="4444826" y="3607222"/>
            <a:ext cx="767432" cy="264988"/>
          </a:xfrm>
          <a:prstGeom prst="roundRect">
            <a:avLst>
              <a:gd name="adj" fmla="val 59283"/>
            </a:avLst>
          </a:prstGeom>
          <a:noFill/>
          <a:ln w="9525">
            <a:solidFill>
              <a:srgbClr val="2D4DF2"/>
            </a:solidFill>
            <a:prstDash val="solid"/>
          </a:ln>
        </p:spPr>
      </p:sp>
      <p:sp>
        <p:nvSpPr>
          <p:cNvPr id="8" name="Text 5"/>
          <p:cNvSpPr/>
          <p:nvPr/>
        </p:nvSpPr>
        <p:spPr>
          <a:xfrm>
            <a:off x="4532858" y="3655963"/>
            <a:ext cx="591369" cy="167506"/>
          </a:xfrm>
          <a:prstGeom prst="rect">
            <a:avLst/>
          </a:prstGeom>
          <a:noFill/>
          <a:ln/>
        </p:spPr>
        <p:txBody>
          <a:bodyPr wrap="none" lIns="0" tIns="0" rIns="0" bIns="0" rtlCol="0" anchor="t"/>
          <a:lstStyle/>
          <a:p>
            <a:pPr marL="0" indent="0" algn="l">
              <a:lnSpc>
                <a:spcPts val="1300"/>
              </a:lnSpc>
              <a:buNone/>
            </a:pPr>
            <a:r>
              <a:rPr lang="en-US" sz="800" dirty="0">
                <a:solidFill>
                  <a:srgbClr val="2D4DF2"/>
                </a:solidFill>
                <a:latin typeface="PT Sans" pitchFamily="34" charset="0"/>
                <a:ea typeface="PT Sans" pitchFamily="34" charset="-122"/>
                <a:cs typeface="PT Sans" pitchFamily="34" charset="-120"/>
              </a:rPr>
              <a:t>PEDAGOGIKA</a:t>
            </a:r>
            <a:endParaRPr lang="en-US" sz="800" dirty="0"/>
          </a:p>
        </p:txBody>
      </p:sp>
      <p:sp>
        <p:nvSpPr>
          <p:cNvPr id="9" name="Shape 6"/>
          <p:cNvSpPr/>
          <p:nvPr/>
        </p:nvSpPr>
        <p:spPr>
          <a:xfrm>
            <a:off x="5277669" y="3607222"/>
            <a:ext cx="592931" cy="264988"/>
          </a:xfrm>
          <a:prstGeom prst="roundRect">
            <a:avLst>
              <a:gd name="adj" fmla="val 59283"/>
            </a:avLst>
          </a:prstGeom>
          <a:noFill/>
          <a:ln w="9525">
            <a:solidFill>
              <a:srgbClr val="2D4DF2"/>
            </a:solidFill>
            <a:prstDash val="solid"/>
          </a:ln>
        </p:spPr>
      </p:sp>
      <p:sp>
        <p:nvSpPr>
          <p:cNvPr id="10" name="Text 7"/>
          <p:cNvSpPr/>
          <p:nvPr/>
        </p:nvSpPr>
        <p:spPr>
          <a:xfrm>
            <a:off x="5365700" y="3655963"/>
            <a:ext cx="416868" cy="167506"/>
          </a:xfrm>
          <a:prstGeom prst="rect">
            <a:avLst/>
          </a:prstGeom>
          <a:noFill/>
          <a:ln/>
        </p:spPr>
        <p:txBody>
          <a:bodyPr wrap="none" lIns="0" tIns="0" rIns="0" bIns="0" rtlCol="0" anchor="t"/>
          <a:lstStyle/>
          <a:p>
            <a:pPr marL="0" indent="0" algn="l">
              <a:lnSpc>
                <a:spcPts val="1300"/>
              </a:lnSpc>
              <a:buNone/>
            </a:pPr>
            <a:r>
              <a:rPr lang="en-US" sz="800" dirty="0">
                <a:solidFill>
                  <a:srgbClr val="2D4DF2"/>
                </a:solidFill>
                <a:latin typeface="PT Sans" pitchFamily="34" charset="0"/>
                <a:ea typeface="PT Sans" pitchFamily="34" charset="-122"/>
                <a:cs typeface="PT Sans" pitchFamily="34" charset="-120"/>
              </a:rPr>
              <a:t>MA'RIFAT</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624855" y="303833"/>
            <a:ext cx="427062" cy="187003"/>
          </a:xfrm>
          <a:prstGeom prst="roundRect">
            <a:avLst>
              <a:gd name="adj" fmla="val 68255"/>
            </a:avLst>
          </a:prstGeom>
          <a:solidFill>
            <a:srgbClr val="CFD6FC"/>
          </a:solidFill>
          <a:ln/>
        </p:spPr>
      </p:sp>
      <p:sp>
        <p:nvSpPr>
          <p:cNvPr id="3" name="Text 1"/>
          <p:cNvSpPr/>
          <p:nvPr/>
        </p:nvSpPr>
        <p:spPr>
          <a:xfrm>
            <a:off x="688628" y="335682"/>
            <a:ext cx="299517" cy="123304"/>
          </a:xfrm>
          <a:prstGeom prst="rect">
            <a:avLst/>
          </a:prstGeom>
          <a:noFill/>
          <a:ln/>
        </p:spPr>
        <p:txBody>
          <a:bodyPr wrap="none" lIns="0" tIns="0" rIns="0" bIns="0" rtlCol="0" anchor="t"/>
          <a:lstStyle/>
          <a:p>
            <a:pPr marL="0" indent="0" algn="l">
              <a:lnSpc>
                <a:spcPts val="950"/>
              </a:lnSpc>
              <a:buNone/>
            </a:pPr>
            <a:r>
              <a:rPr lang="en-US" sz="650" dirty="0">
                <a:solidFill>
                  <a:srgbClr val="00002E"/>
                </a:solidFill>
                <a:latin typeface="PT Sans" pitchFamily="34" charset="0"/>
                <a:ea typeface="PT Sans" pitchFamily="34" charset="-122"/>
                <a:cs typeface="PT Sans" pitchFamily="34" charset="-120"/>
              </a:rPr>
              <a:t>XULOSA</a:t>
            </a:r>
            <a:endParaRPr lang="en-US" sz="650" dirty="0"/>
          </a:p>
        </p:txBody>
      </p:sp>
      <p:sp>
        <p:nvSpPr>
          <p:cNvPr id="4" name="Text 2"/>
          <p:cNvSpPr/>
          <p:nvPr/>
        </p:nvSpPr>
        <p:spPr>
          <a:xfrm>
            <a:off x="624855" y="525363"/>
            <a:ext cx="6497166" cy="312762"/>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Kelajakka Nazar: Tarixiy Meros va Zamonaviy Pedagogika</a:t>
            </a:r>
            <a:endParaRPr lang="en-US" sz="1950" dirty="0"/>
          </a:p>
        </p:txBody>
      </p:sp>
      <p:sp>
        <p:nvSpPr>
          <p:cNvPr id="5" name="Text 3"/>
          <p:cNvSpPr/>
          <p:nvPr/>
        </p:nvSpPr>
        <p:spPr>
          <a:xfrm>
            <a:off x="624855" y="967755"/>
            <a:ext cx="7894290" cy="308372"/>
          </a:xfrm>
          <a:prstGeom prst="rect">
            <a:avLst/>
          </a:prstGeom>
          <a:noFill/>
          <a:ln/>
        </p:spPr>
        <p:txBody>
          <a:bodyPr wrap="square" lIns="0" tIns="0" rIns="0" bIns="0" rtlCol="0" anchor="t"/>
          <a:lstStyle/>
          <a:p>
            <a:pPr marL="0" indent="0" algn="l">
              <a:lnSpc>
                <a:spcPts val="1200"/>
              </a:lnSpc>
              <a:buNone/>
            </a:pPr>
            <a:r>
              <a:rPr lang="en-US" sz="800" dirty="0">
                <a:solidFill>
                  <a:srgbClr val="00002E"/>
                </a:solidFill>
                <a:latin typeface="PT Sans" pitchFamily="34" charset="0"/>
                <a:ea typeface="PT Sans" pitchFamily="34" charset="-122"/>
                <a:cs typeface="PT Sans" pitchFamily="34" charset="-120"/>
              </a:rPr>
              <a:t>XVII–XIX asrning birinchi yarmi O'rta Osiyo ta'lim tarixida muhim va murakkab davr bo'lgan. Bu davrda an'anaviy ta'lim tizimi o'zining eng yuqori cho'qqilariga erishgan, biroq siyosiy beqarorlik va tashqi tahdidlar ham mavjud bo'lgan. Shunga qaramay, bu davr pedagogik merosi bugungi kun uchun ham o'z ahamiyatini yo'qotmagan.</a:t>
            </a:r>
            <a:endParaRPr lang="en-US" sz="800" dirty="0"/>
          </a:p>
        </p:txBody>
      </p:sp>
      <p:sp>
        <p:nvSpPr>
          <p:cNvPr id="6" name="Shape 4"/>
          <p:cNvSpPr/>
          <p:nvPr/>
        </p:nvSpPr>
        <p:spPr>
          <a:xfrm>
            <a:off x="624855" y="1373312"/>
            <a:ext cx="2573834" cy="2078906"/>
          </a:xfrm>
          <a:prstGeom prst="roundRect">
            <a:avLst>
              <a:gd name="adj" fmla="val 7675"/>
            </a:avLst>
          </a:prstGeom>
          <a:solidFill>
            <a:srgbClr val="F3F3FF"/>
          </a:solidFill>
          <a:ln w="9525">
            <a:solidFill>
              <a:srgbClr val="2D4DF2"/>
            </a:solidFill>
            <a:prstDash val="solid"/>
          </a:ln>
        </p:spPr>
      </p:sp>
      <p:sp>
        <p:nvSpPr>
          <p:cNvPr id="7" name="Shape 5"/>
          <p:cNvSpPr/>
          <p:nvPr/>
        </p:nvSpPr>
        <p:spPr>
          <a:xfrm>
            <a:off x="740718" y="1489174"/>
            <a:ext cx="319088" cy="319087"/>
          </a:xfrm>
          <a:prstGeom prst="roundRect">
            <a:avLst>
              <a:gd name="adj" fmla="val 17908685"/>
            </a:avLst>
          </a:prstGeom>
          <a:solidFill>
            <a:srgbClr val="2D4DF2"/>
          </a:solidFill>
          <a:ln/>
        </p:spPr>
      </p:sp>
      <p:pic>
        <p:nvPicPr>
          <p:cNvPr id="8"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8452" y="1576908"/>
            <a:ext cx="143545" cy="143545"/>
          </a:xfrm>
          <a:prstGeom prst="rect">
            <a:avLst/>
          </a:prstGeom>
        </p:spPr>
      </p:pic>
      <p:sp>
        <p:nvSpPr>
          <p:cNvPr id="9" name="Text 6"/>
          <p:cNvSpPr/>
          <p:nvPr/>
        </p:nvSpPr>
        <p:spPr>
          <a:xfrm>
            <a:off x="740718" y="1894656"/>
            <a:ext cx="1251347" cy="156418"/>
          </a:xfrm>
          <a:prstGeom prst="rect">
            <a:avLst/>
          </a:prstGeom>
          <a:noFill/>
          <a:ln/>
        </p:spPr>
        <p:txBody>
          <a:bodyPr wrap="none" lIns="0" tIns="0" rIns="0" bIns="0" rtlCol="0" anchor="t"/>
          <a:lstStyle/>
          <a:p>
            <a:pPr marL="0" indent="0" algn="l">
              <a:lnSpc>
                <a:spcPts val="1200"/>
              </a:lnSpc>
              <a:buNone/>
            </a:pPr>
            <a:r>
              <a:rPr lang="en-US" sz="950" dirty="0">
                <a:solidFill>
                  <a:srgbClr val="00002E"/>
                </a:solidFill>
                <a:latin typeface="Nunito Semi Bold" pitchFamily="34" charset="0"/>
                <a:ea typeface="Nunito Semi Bold" pitchFamily="34" charset="-122"/>
                <a:cs typeface="Nunito Semi Bold" pitchFamily="34" charset="-120"/>
              </a:rPr>
              <a:t>Asosiy yutuqlar</a:t>
            </a:r>
            <a:endParaRPr lang="en-US" sz="950" dirty="0"/>
          </a:p>
        </p:txBody>
      </p:sp>
      <p:sp>
        <p:nvSpPr>
          <p:cNvPr id="10" name="Text 7"/>
          <p:cNvSpPr/>
          <p:nvPr/>
        </p:nvSpPr>
        <p:spPr>
          <a:xfrm>
            <a:off x="740718" y="2102867"/>
            <a:ext cx="2342108" cy="1079302"/>
          </a:xfrm>
          <a:prstGeom prst="rect">
            <a:avLst/>
          </a:prstGeom>
          <a:noFill/>
          <a:ln/>
        </p:spPr>
        <p:txBody>
          <a:bodyPr wrap="square" lIns="0" tIns="0" rIns="0" bIns="0" rtlCol="0" anchor="t"/>
          <a:lstStyle/>
          <a:p>
            <a:pPr marL="0" indent="0" algn="l">
              <a:lnSpc>
                <a:spcPts val="1200"/>
              </a:lnSpc>
              <a:buNone/>
            </a:pPr>
            <a:r>
              <a:rPr lang="en-US" sz="800" dirty="0">
                <a:solidFill>
                  <a:srgbClr val="00002E"/>
                </a:solidFill>
                <a:latin typeface="PT Sans" pitchFamily="34" charset="0"/>
                <a:ea typeface="PT Sans" pitchFamily="34" charset="-122"/>
                <a:cs typeface="PT Sans" pitchFamily="34" charset="-120"/>
              </a:rPr>
              <a:t>XVII–XIX asrlarda madrasalar tizimi takomillashdi, ayollar ta'limi rivojlandi, pedagogik g'oyalar boyidi. Jahon Otin Uvaysiy, Muhammad Sodiq Qoshg'ariy kabi allomalar ta'lim nazariyasiga muhim hissa qo'shdilar. "Otinoyilar" harakati ayollar ma'rifatini yuksaltirdi. Qo'lyozma meros va dorilfununlar ilmiy tafakkurni saqlab qoldi.</a:t>
            </a:r>
            <a:endParaRPr lang="en-US" sz="800" dirty="0"/>
          </a:p>
        </p:txBody>
      </p:sp>
      <p:sp>
        <p:nvSpPr>
          <p:cNvPr id="11" name="Shape 8"/>
          <p:cNvSpPr/>
          <p:nvPr/>
        </p:nvSpPr>
        <p:spPr>
          <a:xfrm>
            <a:off x="3285083" y="1373312"/>
            <a:ext cx="2573834" cy="2078906"/>
          </a:xfrm>
          <a:prstGeom prst="roundRect">
            <a:avLst>
              <a:gd name="adj" fmla="val 7675"/>
            </a:avLst>
          </a:prstGeom>
          <a:solidFill>
            <a:srgbClr val="F3F3FF"/>
          </a:solidFill>
          <a:ln w="9525">
            <a:solidFill>
              <a:srgbClr val="018CE1"/>
            </a:solidFill>
            <a:prstDash val="solid"/>
          </a:ln>
        </p:spPr>
      </p:sp>
      <p:sp>
        <p:nvSpPr>
          <p:cNvPr id="12" name="Shape 9"/>
          <p:cNvSpPr/>
          <p:nvPr/>
        </p:nvSpPr>
        <p:spPr>
          <a:xfrm>
            <a:off x="3400946" y="1489174"/>
            <a:ext cx="319088" cy="319087"/>
          </a:xfrm>
          <a:prstGeom prst="roundRect">
            <a:avLst>
              <a:gd name="adj" fmla="val 17908685"/>
            </a:avLst>
          </a:prstGeom>
          <a:solidFill>
            <a:srgbClr val="018CE1"/>
          </a:solidFill>
          <a:ln/>
        </p:spPr>
      </p:sp>
      <p:pic>
        <p:nvPicPr>
          <p:cNvPr id="13"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3488680" y="1576908"/>
            <a:ext cx="143545" cy="143545"/>
          </a:xfrm>
          <a:prstGeom prst="rect">
            <a:avLst/>
          </a:prstGeom>
        </p:spPr>
      </p:pic>
      <p:sp>
        <p:nvSpPr>
          <p:cNvPr id="14" name="Text 10"/>
          <p:cNvSpPr/>
          <p:nvPr/>
        </p:nvSpPr>
        <p:spPr>
          <a:xfrm>
            <a:off x="3400946" y="1894656"/>
            <a:ext cx="1683767" cy="156418"/>
          </a:xfrm>
          <a:prstGeom prst="rect">
            <a:avLst/>
          </a:prstGeom>
          <a:noFill/>
          <a:ln/>
        </p:spPr>
        <p:txBody>
          <a:bodyPr wrap="none" lIns="0" tIns="0" rIns="0" bIns="0" rtlCol="0" anchor="t"/>
          <a:lstStyle/>
          <a:p>
            <a:pPr marL="0" indent="0" algn="l">
              <a:lnSpc>
                <a:spcPts val="1200"/>
              </a:lnSpc>
              <a:buNone/>
            </a:pPr>
            <a:r>
              <a:rPr lang="en-US" sz="950" dirty="0">
                <a:solidFill>
                  <a:srgbClr val="00002E"/>
                </a:solidFill>
                <a:latin typeface="Nunito Semi Bold" pitchFamily="34" charset="0"/>
                <a:ea typeface="Nunito Semi Bold" pitchFamily="34" charset="-122"/>
                <a:cs typeface="Nunito Semi Bold" pitchFamily="34" charset="-120"/>
              </a:rPr>
              <a:t>Bugungi kun uchun ahamiyati</a:t>
            </a:r>
            <a:endParaRPr lang="en-US" sz="950" dirty="0"/>
          </a:p>
        </p:txBody>
      </p:sp>
      <p:sp>
        <p:nvSpPr>
          <p:cNvPr id="15" name="Text 11"/>
          <p:cNvSpPr/>
          <p:nvPr/>
        </p:nvSpPr>
        <p:spPr>
          <a:xfrm>
            <a:off x="3400946" y="2102867"/>
            <a:ext cx="2342108" cy="1233488"/>
          </a:xfrm>
          <a:prstGeom prst="rect">
            <a:avLst/>
          </a:prstGeom>
          <a:noFill/>
          <a:ln/>
        </p:spPr>
        <p:txBody>
          <a:bodyPr wrap="square" lIns="0" tIns="0" rIns="0" bIns="0" rtlCol="0" anchor="t"/>
          <a:lstStyle/>
          <a:p>
            <a:pPr marL="0" indent="0" algn="l">
              <a:lnSpc>
                <a:spcPts val="1200"/>
              </a:lnSpc>
              <a:buNone/>
            </a:pPr>
            <a:r>
              <a:rPr lang="en-US" sz="800" dirty="0">
                <a:solidFill>
                  <a:srgbClr val="00002E"/>
                </a:solidFill>
                <a:latin typeface="PT Sans" pitchFamily="34" charset="0"/>
                <a:ea typeface="PT Sans" pitchFamily="34" charset="-122"/>
                <a:cs typeface="PT Sans" pitchFamily="34" charset="-120"/>
              </a:rPr>
              <a:t>O'sha davr pedagogik fikrlari — tarbiyada axloqiy poklik, mehr-muhabbat, sabr-toqat va mustaqil fikrlashni rag'batlantirish — bugungi zamonaviy pedagogikaning asosiy tamoyillari bilan uyg'unlashadi. Milliy qadriyatlarni ta'limga singdirish zarurligi, ona tilining ahamiyati va o'qituvchining ma'naviy mas'uliyati haqidagi g'oyalar bugun ham dolzarbdir.</a:t>
            </a:r>
            <a:endParaRPr lang="en-US" sz="800" dirty="0"/>
          </a:p>
        </p:txBody>
      </p:sp>
      <p:sp>
        <p:nvSpPr>
          <p:cNvPr id="16" name="Shape 12"/>
          <p:cNvSpPr/>
          <p:nvPr/>
        </p:nvSpPr>
        <p:spPr>
          <a:xfrm>
            <a:off x="5945312" y="1373312"/>
            <a:ext cx="2573834" cy="2078906"/>
          </a:xfrm>
          <a:prstGeom prst="roundRect">
            <a:avLst>
              <a:gd name="adj" fmla="val 7675"/>
            </a:avLst>
          </a:prstGeom>
          <a:solidFill>
            <a:srgbClr val="F3F3FF"/>
          </a:solidFill>
          <a:ln w="9525">
            <a:solidFill>
              <a:srgbClr val="DA33BF"/>
            </a:solidFill>
            <a:prstDash val="solid"/>
          </a:ln>
        </p:spPr>
      </p:sp>
      <p:sp>
        <p:nvSpPr>
          <p:cNvPr id="17" name="Shape 13"/>
          <p:cNvSpPr/>
          <p:nvPr/>
        </p:nvSpPr>
        <p:spPr>
          <a:xfrm>
            <a:off x="6061174" y="1489174"/>
            <a:ext cx="319088" cy="319087"/>
          </a:xfrm>
          <a:prstGeom prst="roundRect">
            <a:avLst>
              <a:gd name="adj" fmla="val 17908685"/>
            </a:avLst>
          </a:prstGeom>
          <a:solidFill>
            <a:srgbClr val="DA33BF"/>
          </a:solidFill>
          <a:ln/>
        </p:spPr>
      </p:sp>
      <p:pic>
        <p:nvPicPr>
          <p:cNvPr id="18"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6148908" y="1576908"/>
            <a:ext cx="143545" cy="143545"/>
          </a:xfrm>
          <a:prstGeom prst="rect">
            <a:avLst/>
          </a:prstGeom>
        </p:spPr>
      </p:pic>
      <p:sp>
        <p:nvSpPr>
          <p:cNvPr id="19" name="Text 14"/>
          <p:cNvSpPr/>
          <p:nvPr/>
        </p:nvSpPr>
        <p:spPr>
          <a:xfrm>
            <a:off x="6061174" y="1894656"/>
            <a:ext cx="1670224" cy="156418"/>
          </a:xfrm>
          <a:prstGeom prst="rect">
            <a:avLst/>
          </a:prstGeom>
          <a:noFill/>
          <a:ln/>
        </p:spPr>
        <p:txBody>
          <a:bodyPr wrap="none" lIns="0" tIns="0" rIns="0" bIns="0" rtlCol="0" anchor="t"/>
          <a:lstStyle/>
          <a:p>
            <a:pPr marL="0" indent="0" algn="l">
              <a:lnSpc>
                <a:spcPts val="1200"/>
              </a:lnSpc>
              <a:buNone/>
            </a:pPr>
            <a:r>
              <a:rPr lang="en-US" sz="950" dirty="0">
                <a:solidFill>
                  <a:srgbClr val="00002E"/>
                </a:solidFill>
                <a:latin typeface="Nunito Semi Bold" pitchFamily="34" charset="0"/>
                <a:ea typeface="Nunito Semi Bold" pitchFamily="34" charset="-122"/>
                <a:cs typeface="Nunito Semi Bold" pitchFamily="34" charset="-120"/>
              </a:rPr>
              <a:t>Kelajak avlod uchun saboqlar</a:t>
            </a:r>
            <a:endParaRPr lang="en-US" sz="950" dirty="0"/>
          </a:p>
        </p:txBody>
      </p:sp>
      <p:sp>
        <p:nvSpPr>
          <p:cNvPr id="20" name="Text 15"/>
          <p:cNvSpPr/>
          <p:nvPr/>
        </p:nvSpPr>
        <p:spPr>
          <a:xfrm>
            <a:off x="6061174" y="2102867"/>
            <a:ext cx="2342108" cy="1233488"/>
          </a:xfrm>
          <a:prstGeom prst="rect">
            <a:avLst/>
          </a:prstGeom>
          <a:noFill/>
          <a:ln/>
        </p:spPr>
        <p:txBody>
          <a:bodyPr wrap="square" lIns="0" tIns="0" rIns="0" bIns="0" rtlCol="0" anchor="t"/>
          <a:lstStyle/>
          <a:p>
            <a:pPr marL="0" indent="0" algn="l">
              <a:lnSpc>
                <a:spcPts val="1200"/>
              </a:lnSpc>
              <a:buNone/>
            </a:pPr>
            <a:r>
              <a:rPr lang="en-US" sz="800" dirty="0">
                <a:solidFill>
                  <a:srgbClr val="00002E"/>
                </a:solidFill>
                <a:latin typeface="PT Sans" pitchFamily="34" charset="0"/>
                <a:ea typeface="PT Sans" pitchFamily="34" charset="-122"/>
                <a:cs typeface="PT Sans" pitchFamily="34" charset="-120"/>
              </a:rPr>
              <a:t>Tarixiy tajribadan foydalanish kelajak avlodni tarbiyalashda muhim ahamiyatga ega. O'tmishdagi ta'lim an'analarini o'rganish milliy o'zlikni anglashni kuchaytiradi, ta'lim tizimini takomillashtirishga ilhom beradi va pedagogik merosni kelajak avlodlarga yetkazishda yo'l-yo'riq bo'ladi. Tarixiy meros — bu faqat o'tmish emas, balki kelajakni qurish uchun poydevordir.</a:t>
            </a:r>
            <a:endParaRPr lang="en-US" sz="800" dirty="0"/>
          </a:p>
        </p:txBody>
      </p:sp>
      <p:sp>
        <p:nvSpPr>
          <p:cNvPr id="21" name="Text 16"/>
          <p:cNvSpPr/>
          <p:nvPr/>
        </p:nvSpPr>
        <p:spPr>
          <a:xfrm>
            <a:off x="784399" y="3646587"/>
            <a:ext cx="7734746" cy="154186"/>
          </a:xfrm>
          <a:prstGeom prst="rect">
            <a:avLst/>
          </a:prstGeom>
          <a:noFill/>
          <a:ln/>
        </p:spPr>
        <p:txBody>
          <a:bodyPr wrap="none" lIns="0" tIns="0" rIns="0" bIns="0" rtlCol="0" anchor="t"/>
          <a:lstStyle/>
          <a:p>
            <a:pPr marL="0" indent="0" algn="l">
              <a:lnSpc>
                <a:spcPts val="1200"/>
              </a:lnSpc>
              <a:buNone/>
            </a:pPr>
            <a:r>
              <a:rPr lang="en-US" sz="800" dirty="0">
                <a:solidFill>
                  <a:srgbClr val="00002E"/>
                </a:solidFill>
                <a:latin typeface="PT Sans" pitchFamily="34" charset="0"/>
                <a:ea typeface="PT Sans" pitchFamily="34" charset="-122"/>
                <a:cs typeface="PT Sans" pitchFamily="34" charset="-120"/>
              </a:rPr>
              <a:t>"Ilm — bu eng ulug' merosdir. Uni avloddan avlodga yetkazish — har bir zamonaning muqaddas burchi." — Jahon Otin Uvaysiy g'oyalaridan</a:t>
            </a:r>
            <a:endParaRPr lang="en-US" sz="800" dirty="0"/>
          </a:p>
        </p:txBody>
      </p:sp>
      <p:sp>
        <p:nvSpPr>
          <p:cNvPr id="22" name="Shape 17"/>
          <p:cNvSpPr/>
          <p:nvPr/>
        </p:nvSpPr>
        <p:spPr>
          <a:xfrm>
            <a:off x="624855" y="3549402"/>
            <a:ext cx="14288" cy="348555"/>
          </a:xfrm>
          <a:prstGeom prst="rect">
            <a:avLst/>
          </a:prstGeom>
          <a:solidFill>
            <a:srgbClr val="2D4DF2"/>
          </a:solidFill>
          <a:ln/>
        </p:spPr>
      </p:sp>
      <p:sp>
        <p:nvSpPr>
          <p:cNvPr id="23" name="Text 18"/>
          <p:cNvSpPr/>
          <p:nvPr/>
        </p:nvSpPr>
        <p:spPr>
          <a:xfrm>
            <a:off x="624855" y="3995142"/>
            <a:ext cx="212675" cy="132904"/>
          </a:xfrm>
          <a:prstGeom prst="rect">
            <a:avLst/>
          </a:prstGeom>
          <a:noFill/>
          <a:ln/>
        </p:spPr>
        <p:txBody>
          <a:bodyPr wrap="none" lIns="0" tIns="0" rIns="0" bIns="0" rtlCol="0" anchor="ctr"/>
          <a:lstStyle/>
          <a:p>
            <a:pPr marL="0" indent="0" algn="l">
              <a:lnSpc>
                <a:spcPct val="100000"/>
              </a:lnSpc>
              <a:buNone/>
            </a:pPr>
            <a:r>
              <a:rPr lang="en-US" sz="800" dirty="0">
                <a:solidFill>
                  <a:srgbClr val="00002E"/>
                </a:solidFill>
                <a:latin typeface="Nunito Light" pitchFamily="34" charset="0"/>
                <a:ea typeface="Nunito Light" pitchFamily="34" charset="-122"/>
                <a:cs typeface="Nunito Light" pitchFamily="34" charset="-120"/>
              </a:rPr>
              <a:t>01</a:t>
            </a:r>
            <a:endParaRPr lang="en-US" sz="800" dirty="0"/>
          </a:p>
        </p:txBody>
      </p:sp>
      <p:sp>
        <p:nvSpPr>
          <p:cNvPr id="24" name="Shape 19"/>
          <p:cNvSpPr/>
          <p:nvPr/>
        </p:nvSpPr>
        <p:spPr>
          <a:xfrm>
            <a:off x="624855" y="4161532"/>
            <a:ext cx="2573834" cy="14288"/>
          </a:xfrm>
          <a:prstGeom prst="rect">
            <a:avLst/>
          </a:prstGeom>
          <a:solidFill>
            <a:srgbClr val="2D4DF2"/>
          </a:solidFill>
          <a:ln/>
        </p:spPr>
      </p:sp>
      <p:sp>
        <p:nvSpPr>
          <p:cNvPr id="25" name="Text 20"/>
          <p:cNvSpPr/>
          <p:nvPr/>
        </p:nvSpPr>
        <p:spPr>
          <a:xfrm>
            <a:off x="624855" y="4243239"/>
            <a:ext cx="1251347" cy="156418"/>
          </a:xfrm>
          <a:prstGeom prst="rect">
            <a:avLst/>
          </a:prstGeom>
          <a:noFill/>
          <a:ln/>
        </p:spPr>
        <p:txBody>
          <a:bodyPr wrap="none" lIns="0" tIns="0" rIns="0" bIns="0" rtlCol="0" anchor="t"/>
          <a:lstStyle/>
          <a:p>
            <a:pPr marL="0" indent="0" algn="l">
              <a:lnSpc>
                <a:spcPts val="1200"/>
              </a:lnSpc>
              <a:buNone/>
            </a:pPr>
            <a:r>
              <a:rPr lang="en-US" sz="950" dirty="0">
                <a:solidFill>
                  <a:srgbClr val="00002E"/>
                </a:solidFill>
                <a:latin typeface="Nunito Semi Bold" pitchFamily="34" charset="0"/>
                <a:ea typeface="Nunito Semi Bold" pitchFamily="34" charset="-122"/>
                <a:cs typeface="Nunito Semi Bold" pitchFamily="34" charset="-120"/>
              </a:rPr>
              <a:t>Merosni o'rganish</a:t>
            </a:r>
            <a:endParaRPr lang="en-US" sz="950" dirty="0"/>
          </a:p>
        </p:txBody>
      </p:sp>
      <p:sp>
        <p:nvSpPr>
          <p:cNvPr id="26" name="Text 21"/>
          <p:cNvSpPr/>
          <p:nvPr/>
        </p:nvSpPr>
        <p:spPr>
          <a:xfrm>
            <a:off x="624855" y="4451449"/>
            <a:ext cx="2573834" cy="308372"/>
          </a:xfrm>
          <a:prstGeom prst="rect">
            <a:avLst/>
          </a:prstGeom>
          <a:noFill/>
          <a:ln/>
        </p:spPr>
        <p:txBody>
          <a:bodyPr wrap="square" lIns="0" tIns="0" rIns="0" bIns="0" rtlCol="0" anchor="t"/>
          <a:lstStyle/>
          <a:p>
            <a:pPr marL="0" indent="0" algn="l">
              <a:lnSpc>
                <a:spcPts val="1200"/>
              </a:lnSpc>
              <a:buNone/>
            </a:pPr>
            <a:r>
              <a:rPr lang="en-US" sz="800" dirty="0">
                <a:solidFill>
                  <a:srgbClr val="00002E"/>
                </a:solidFill>
                <a:latin typeface="PT Sans" pitchFamily="34" charset="0"/>
                <a:ea typeface="PT Sans" pitchFamily="34" charset="-122"/>
                <a:cs typeface="PT Sans" pitchFamily="34" charset="-120"/>
              </a:rPr>
              <a:t>XVII–XIX asrlar pedagogik merosini chuqur o'rganish va tizimlashtirish</a:t>
            </a:r>
            <a:endParaRPr lang="en-US" sz="800" dirty="0"/>
          </a:p>
        </p:txBody>
      </p:sp>
      <p:sp>
        <p:nvSpPr>
          <p:cNvPr id="27" name="Text 22"/>
          <p:cNvSpPr/>
          <p:nvPr/>
        </p:nvSpPr>
        <p:spPr>
          <a:xfrm>
            <a:off x="3285083" y="3995142"/>
            <a:ext cx="212675" cy="132904"/>
          </a:xfrm>
          <a:prstGeom prst="rect">
            <a:avLst/>
          </a:prstGeom>
          <a:noFill/>
          <a:ln/>
        </p:spPr>
        <p:txBody>
          <a:bodyPr wrap="none" lIns="0" tIns="0" rIns="0" bIns="0" rtlCol="0" anchor="ctr"/>
          <a:lstStyle/>
          <a:p>
            <a:pPr marL="0" indent="0" algn="l">
              <a:lnSpc>
                <a:spcPct val="100000"/>
              </a:lnSpc>
              <a:buNone/>
            </a:pPr>
            <a:r>
              <a:rPr lang="en-US" sz="800" dirty="0">
                <a:solidFill>
                  <a:srgbClr val="00002E"/>
                </a:solidFill>
                <a:latin typeface="Nunito Light" pitchFamily="34" charset="0"/>
                <a:ea typeface="Nunito Light" pitchFamily="34" charset="-122"/>
                <a:cs typeface="Nunito Light" pitchFamily="34" charset="-120"/>
              </a:rPr>
              <a:t>02</a:t>
            </a:r>
            <a:endParaRPr lang="en-US" sz="800" dirty="0"/>
          </a:p>
        </p:txBody>
      </p:sp>
      <p:sp>
        <p:nvSpPr>
          <p:cNvPr id="28" name="Shape 23"/>
          <p:cNvSpPr/>
          <p:nvPr/>
        </p:nvSpPr>
        <p:spPr>
          <a:xfrm>
            <a:off x="3285083" y="4161532"/>
            <a:ext cx="2573834" cy="14288"/>
          </a:xfrm>
          <a:prstGeom prst="rect">
            <a:avLst/>
          </a:prstGeom>
          <a:solidFill>
            <a:srgbClr val="018CE1"/>
          </a:solidFill>
          <a:ln/>
        </p:spPr>
      </p:sp>
      <p:sp>
        <p:nvSpPr>
          <p:cNvPr id="29" name="Text 24"/>
          <p:cNvSpPr/>
          <p:nvPr/>
        </p:nvSpPr>
        <p:spPr>
          <a:xfrm>
            <a:off x="3285083" y="4243239"/>
            <a:ext cx="1285801" cy="156418"/>
          </a:xfrm>
          <a:prstGeom prst="rect">
            <a:avLst/>
          </a:prstGeom>
          <a:noFill/>
          <a:ln/>
        </p:spPr>
        <p:txBody>
          <a:bodyPr wrap="none" lIns="0" tIns="0" rIns="0" bIns="0" rtlCol="0" anchor="t"/>
          <a:lstStyle/>
          <a:p>
            <a:pPr marL="0" indent="0" algn="l">
              <a:lnSpc>
                <a:spcPts val="1200"/>
              </a:lnSpc>
              <a:buNone/>
            </a:pPr>
            <a:r>
              <a:rPr lang="en-US" sz="950" dirty="0">
                <a:solidFill>
                  <a:srgbClr val="00002E"/>
                </a:solidFill>
                <a:latin typeface="Nunito Semi Bold" pitchFamily="34" charset="0"/>
                <a:ea typeface="Nunito Semi Bold" pitchFamily="34" charset="-122"/>
                <a:cs typeface="Nunito Semi Bold" pitchFamily="34" charset="-120"/>
              </a:rPr>
              <a:t>Tajribadan foydalanish</a:t>
            </a:r>
            <a:endParaRPr lang="en-US" sz="950" dirty="0"/>
          </a:p>
        </p:txBody>
      </p:sp>
      <p:sp>
        <p:nvSpPr>
          <p:cNvPr id="30" name="Text 25"/>
          <p:cNvSpPr/>
          <p:nvPr/>
        </p:nvSpPr>
        <p:spPr>
          <a:xfrm>
            <a:off x="3285083" y="4451449"/>
            <a:ext cx="2573834" cy="308372"/>
          </a:xfrm>
          <a:prstGeom prst="rect">
            <a:avLst/>
          </a:prstGeom>
          <a:noFill/>
          <a:ln/>
        </p:spPr>
        <p:txBody>
          <a:bodyPr wrap="square" lIns="0" tIns="0" rIns="0" bIns="0" rtlCol="0" anchor="t"/>
          <a:lstStyle/>
          <a:p>
            <a:pPr marL="0" indent="0" algn="l">
              <a:lnSpc>
                <a:spcPts val="1200"/>
              </a:lnSpc>
              <a:buNone/>
            </a:pPr>
            <a:r>
              <a:rPr lang="en-US" sz="800" dirty="0">
                <a:solidFill>
                  <a:srgbClr val="00002E"/>
                </a:solidFill>
                <a:latin typeface="PT Sans" pitchFamily="34" charset="0"/>
                <a:ea typeface="PT Sans" pitchFamily="34" charset="-122"/>
                <a:cs typeface="PT Sans" pitchFamily="34" charset="-120"/>
              </a:rPr>
              <a:t>Tarixiy tajribani zamonaviy ta'lim amaliyotiga integratsiya qilish</a:t>
            </a:r>
            <a:endParaRPr lang="en-US" sz="800" dirty="0"/>
          </a:p>
        </p:txBody>
      </p:sp>
      <p:sp>
        <p:nvSpPr>
          <p:cNvPr id="31" name="Text 26"/>
          <p:cNvSpPr/>
          <p:nvPr/>
        </p:nvSpPr>
        <p:spPr>
          <a:xfrm>
            <a:off x="5945312" y="3995142"/>
            <a:ext cx="212675" cy="132904"/>
          </a:xfrm>
          <a:prstGeom prst="rect">
            <a:avLst/>
          </a:prstGeom>
          <a:noFill/>
          <a:ln/>
        </p:spPr>
        <p:txBody>
          <a:bodyPr wrap="none" lIns="0" tIns="0" rIns="0" bIns="0" rtlCol="0" anchor="ctr"/>
          <a:lstStyle/>
          <a:p>
            <a:pPr marL="0" indent="0" algn="l">
              <a:lnSpc>
                <a:spcPct val="100000"/>
              </a:lnSpc>
              <a:buNone/>
            </a:pPr>
            <a:r>
              <a:rPr lang="en-US" sz="800" dirty="0">
                <a:solidFill>
                  <a:srgbClr val="00002E"/>
                </a:solidFill>
                <a:latin typeface="Nunito Light" pitchFamily="34" charset="0"/>
                <a:ea typeface="Nunito Light" pitchFamily="34" charset="-122"/>
                <a:cs typeface="Nunito Light" pitchFamily="34" charset="-120"/>
              </a:rPr>
              <a:t>03</a:t>
            </a:r>
            <a:endParaRPr lang="en-US" sz="800" dirty="0"/>
          </a:p>
        </p:txBody>
      </p:sp>
      <p:sp>
        <p:nvSpPr>
          <p:cNvPr id="32" name="Shape 27"/>
          <p:cNvSpPr/>
          <p:nvPr/>
        </p:nvSpPr>
        <p:spPr>
          <a:xfrm>
            <a:off x="5945312" y="4161532"/>
            <a:ext cx="2573834" cy="14288"/>
          </a:xfrm>
          <a:prstGeom prst="rect">
            <a:avLst/>
          </a:prstGeom>
          <a:solidFill>
            <a:srgbClr val="DA33BF"/>
          </a:solidFill>
          <a:ln/>
        </p:spPr>
      </p:sp>
      <p:sp>
        <p:nvSpPr>
          <p:cNvPr id="33" name="Text 28"/>
          <p:cNvSpPr/>
          <p:nvPr/>
        </p:nvSpPr>
        <p:spPr>
          <a:xfrm>
            <a:off x="5945312" y="4243239"/>
            <a:ext cx="1251347" cy="156418"/>
          </a:xfrm>
          <a:prstGeom prst="rect">
            <a:avLst/>
          </a:prstGeom>
          <a:noFill/>
          <a:ln/>
        </p:spPr>
        <p:txBody>
          <a:bodyPr wrap="none" lIns="0" tIns="0" rIns="0" bIns="0" rtlCol="0" anchor="t"/>
          <a:lstStyle/>
          <a:p>
            <a:pPr marL="0" indent="0" algn="l">
              <a:lnSpc>
                <a:spcPts val="1200"/>
              </a:lnSpc>
              <a:buNone/>
            </a:pPr>
            <a:r>
              <a:rPr lang="en-US" sz="950" dirty="0">
                <a:solidFill>
                  <a:srgbClr val="00002E"/>
                </a:solidFill>
                <a:latin typeface="Nunito Semi Bold" pitchFamily="34" charset="0"/>
                <a:ea typeface="Nunito Semi Bold" pitchFamily="34" charset="-122"/>
                <a:cs typeface="Nunito Semi Bold" pitchFamily="34" charset="-120"/>
              </a:rPr>
              <a:t>Kelajakni qurish</a:t>
            </a:r>
            <a:endParaRPr lang="en-US" sz="950" dirty="0"/>
          </a:p>
        </p:txBody>
      </p:sp>
      <p:sp>
        <p:nvSpPr>
          <p:cNvPr id="34" name="Text 29"/>
          <p:cNvSpPr/>
          <p:nvPr/>
        </p:nvSpPr>
        <p:spPr>
          <a:xfrm>
            <a:off x="5945312" y="4451449"/>
            <a:ext cx="2573834" cy="154186"/>
          </a:xfrm>
          <a:prstGeom prst="rect">
            <a:avLst/>
          </a:prstGeom>
          <a:noFill/>
          <a:ln/>
        </p:spPr>
        <p:txBody>
          <a:bodyPr wrap="none" lIns="0" tIns="0" rIns="0" bIns="0" rtlCol="0" anchor="t"/>
          <a:lstStyle/>
          <a:p>
            <a:pPr marL="0" indent="0" algn="l">
              <a:lnSpc>
                <a:spcPts val="1200"/>
              </a:lnSpc>
              <a:buNone/>
            </a:pPr>
            <a:r>
              <a:rPr lang="en-US" sz="800" dirty="0">
                <a:solidFill>
                  <a:srgbClr val="00002E"/>
                </a:solidFill>
                <a:latin typeface="PT Sans" pitchFamily="34" charset="0"/>
                <a:ea typeface="PT Sans" pitchFamily="34" charset="-122"/>
                <a:cs typeface="PT Sans" pitchFamily="34" charset="-120"/>
              </a:rPr>
              <a:t>Milliy qadriyatlar asosida yangi avlodni tarbiyalash</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482724" y="367085"/>
            <a:ext cx="377428" cy="220712"/>
          </a:xfrm>
          <a:prstGeom prst="roundRect">
            <a:avLst>
              <a:gd name="adj" fmla="val 65615"/>
            </a:avLst>
          </a:prstGeom>
          <a:solidFill>
            <a:srgbClr val="CFD6FC"/>
          </a:solidFill>
          <a:ln/>
        </p:spPr>
      </p:sp>
      <p:sp>
        <p:nvSpPr>
          <p:cNvPr id="3" name="Text 1"/>
          <p:cNvSpPr/>
          <p:nvPr/>
        </p:nvSpPr>
        <p:spPr>
          <a:xfrm>
            <a:off x="555129" y="403250"/>
            <a:ext cx="232618" cy="148382"/>
          </a:xfrm>
          <a:prstGeom prst="rect">
            <a:avLst/>
          </a:prstGeom>
          <a:noFill/>
          <a:ln/>
        </p:spPr>
        <p:txBody>
          <a:bodyPr wrap="none" lIns="0" tIns="0" rIns="0" bIns="0" rtlCol="0" anchor="t"/>
          <a:lstStyle/>
          <a:p>
            <a:pPr marL="0" indent="0" algn="l">
              <a:lnSpc>
                <a:spcPts val="1150"/>
              </a:lnSpc>
              <a:buNone/>
            </a:pPr>
            <a:r>
              <a:rPr lang="en-US" sz="750" dirty="0">
                <a:solidFill>
                  <a:srgbClr val="00002E"/>
                </a:solidFill>
                <a:latin typeface="PT Sans" pitchFamily="34" charset="0"/>
                <a:ea typeface="PT Sans" pitchFamily="34" charset="-122"/>
                <a:cs typeface="PT Sans" pitchFamily="34" charset="-120"/>
              </a:rPr>
              <a:t>I BOB</a:t>
            </a:r>
            <a:endParaRPr lang="en-US" sz="750" dirty="0"/>
          </a:p>
        </p:txBody>
      </p:sp>
      <p:sp>
        <p:nvSpPr>
          <p:cNvPr id="4" name="Text 2"/>
          <p:cNvSpPr/>
          <p:nvPr/>
        </p:nvSpPr>
        <p:spPr>
          <a:xfrm>
            <a:off x="482724" y="632296"/>
            <a:ext cx="6917010" cy="354955"/>
          </a:xfrm>
          <a:prstGeom prst="rect">
            <a:avLst/>
          </a:prstGeom>
          <a:noFill/>
          <a:ln/>
        </p:spPr>
        <p:txBody>
          <a:bodyPr wrap="none" lIns="0" tIns="0" rIns="0" bIns="0" rtlCol="0" anchor="t"/>
          <a:lstStyle/>
          <a:p>
            <a:pPr marL="0" indent="0" algn="l">
              <a:lnSpc>
                <a:spcPts val="2750"/>
              </a:lnSpc>
              <a:buNone/>
            </a:pPr>
            <a:r>
              <a:rPr lang="en-US" sz="2200" dirty="0">
                <a:solidFill>
                  <a:srgbClr val="00002E"/>
                </a:solidFill>
                <a:latin typeface="Nunito Semi Bold" pitchFamily="34" charset="0"/>
                <a:ea typeface="Nunito Semi Bold" pitchFamily="34" charset="-122"/>
                <a:cs typeface="Nunito Semi Bold" pitchFamily="34" charset="-120"/>
              </a:rPr>
              <a:t>Oʻrta Osiyoda taʼlimning umumiy manzarasini chizish</a:t>
            </a:r>
            <a:endParaRPr lang="en-US" sz="2200" dirty="0"/>
          </a:p>
        </p:txBody>
      </p:sp>
      <p:sp>
        <p:nvSpPr>
          <p:cNvPr id="5" name="Text 3"/>
          <p:cNvSpPr/>
          <p:nvPr/>
        </p:nvSpPr>
        <p:spPr>
          <a:xfrm>
            <a:off x="482724" y="1154088"/>
            <a:ext cx="8178552" cy="742057"/>
          </a:xfrm>
          <a:prstGeom prst="rect">
            <a:avLst/>
          </a:prstGeom>
          <a:noFill/>
          <a:ln/>
        </p:spPr>
        <p:txBody>
          <a:bodyPr wrap="square" lIns="0" tIns="0" rIns="0" bIns="0" rtlCol="0" anchor="t"/>
          <a:lstStyle/>
          <a:p>
            <a:pPr marL="0" indent="0" algn="l">
              <a:lnSpc>
                <a:spcPts val="1450"/>
              </a:lnSpc>
              <a:buNone/>
            </a:pPr>
            <a:r>
              <a:rPr lang="en-US" sz="950" dirty="0">
                <a:solidFill>
                  <a:srgbClr val="00002E"/>
                </a:solidFill>
                <a:latin typeface="PT Sans" pitchFamily="34" charset="0"/>
                <a:ea typeface="PT Sans" pitchFamily="34" charset="-122"/>
                <a:cs typeface="PT Sans" pitchFamily="34" charset="-120"/>
              </a:rPr>
              <a:t>XVII asr oxiri — XIX asr boshlarida Markaziy Osiyoda ta'lim tizimi murakkab siyosiy va ijtimoiy jarayonlar fonida rivojlandi. Buxoro, Qo'qon va Xiva xonliklari mustaqil davlatlar sifatida shakllanib, har biri o'z ta'lim siyosatini yuritdi. Temuriylar saltanatining inqirozi va Shayboniylar hukmronligi davrida ta'lim tizimida jiddiy o'zgarishlar kuzatildi. Bir tomondan, avvalgi davrlarning boy ilmiy merosi saqlanib qoldi, ikkinchi tomondan, siyosiy beqarorlik fan va madaniyatning rivojlanishiga to'siq bo'ldi.</a:t>
            </a:r>
            <a:endParaRPr lang="en-US" sz="950" dirty="0"/>
          </a:p>
        </p:txBody>
      </p:sp>
      <p:sp>
        <p:nvSpPr>
          <p:cNvPr id="6" name="Shape 4"/>
          <p:cNvSpPr/>
          <p:nvPr/>
        </p:nvSpPr>
        <p:spPr>
          <a:xfrm>
            <a:off x="395808" y="2021235"/>
            <a:ext cx="4115916" cy="2755181"/>
          </a:xfrm>
          <a:prstGeom prst="roundRect">
            <a:avLst>
              <a:gd name="adj" fmla="val 10513"/>
            </a:avLst>
          </a:prstGeom>
          <a:solidFill>
            <a:srgbClr val="2D4DF2">
              <a:alpha val="75000"/>
            </a:srgbClr>
          </a:solidFill>
          <a:ln/>
        </p:spPr>
      </p:sp>
      <p:sp>
        <p:nvSpPr>
          <p:cNvPr id="7" name="Text 5"/>
          <p:cNvSpPr/>
          <p:nvPr/>
        </p:nvSpPr>
        <p:spPr>
          <a:xfrm>
            <a:off x="516434" y="2132484"/>
            <a:ext cx="1546696" cy="177478"/>
          </a:xfrm>
          <a:prstGeom prst="rect">
            <a:avLst/>
          </a:prstGeom>
          <a:noFill/>
          <a:ln/>
        </p:spPr>
        <p:txBody>
          <a:bodyPr wrap="none" lIns="0" tIns="0" rIns="0" bIns="0" rtlCol="0" anchor="t"/>
          <a:lstStyle/>
          <a:p>
            <a:pPr marL="0" indent="0" algn="l">
              <a:lnSpc>
                <a:spcPts val="1350"/>
              </a:lnSpc>
              <a:buNone/>
            </a:pPr>
            <a:r>
              <a:rPr lang="en-US" sz="1100" dirty="0">
                <a:solidFill>
                  <a:srgbClr val="FFFFFF"/>
                </a:solidFill>
                <a:latin typeface="Nunito Semi Bold" pitchFamily="34" charset="0"/>
                <a:ea typeface="Nunito Semi Bold" pitchFamily="34" charset="-122"/>
                <a:cs typeface="Nunito Semi Bold" pitchFamily="34" charset="-120"/>
              </a:rPr>
              <a:t>Xonliklar va ta'lim tizimi</a:t>
            </a:r>
            <a:endParaRPr lang="en-US" sz="1100" dirty="0"/>
          </a:p>
        </p:txBody>
      </p:sp>
      <p:sp>
        <p:nvSpPr>
          <p:cNvPr id="8" name="Text 6"/>
          <p:cNvSpPr/>
          <p:nvPr/>
        </p:nvSpPr>
        <p:spPr>
          <a:xfrm>
            <a:off x="516434" y="2421210"/>
            <a:ext cx="3874666" cy="1113086"/>
          </a:xfrm>
          <a:prstGeom prst="rect">
            <a:avLst/>
          </a:prstGeom>
          <a:noFill/>
          <a:ln/>
        </p:spPr>
        <p:txBody>
          <a:bodyPr wrap="square" lIns="0" tIns="0" rIns="0" bIns="0" rtlCol="0" anchor="t"/>
          <a:lstStyle/>
          <a:p>
            <a:pPr marL="0" indent="0" algn="l">
              <a:lnSpc>
                <a:spcPts val="1450"/>
              </a:lnSpc>
              <a:buNone/>
            </a:pPr>
            <a:r>
              <a:rPr lang="en-US" sz="950" dirty="0">
                <a:solidFill>
                  <a:srgbClr val="FFFFFF"/>
                </a:solidFill>
                <a:latin typeface="PT Sans" pitchFamily="34" charset="0"/>
                <a:ea typeface="PT Sans" pitchFamily="34" charset="-122"/>
                <a:cs typeface="PT Sans" pitchFamily="34" charset="-120"/>
              </a:rPr>
              <a:t>Buxoro xonligi ta'lim sohasida eng yuqori darajaga ega edi. Buxoro shahri asrlar davomida islom dunyosining eng nufuzli ilmiy markazlaridan biri bo'lib qoldi. Qo'qon xonligida adabiyot va san'atga alohida e'tibor qaratildi, Xiva esa sharqshunoslik va tarix fanlari markaziga aylandi. Har uch xonlikda ham madrasalar davlat homiyligida faoliyat yuritdi va ulamolar jamiyatda yuqori mavqega ega bo'ldi.</a:t>
            </a:r>
            <a:endParaRPr lang="en-US" sz="950" dirty="0"/>
          </a:p>
        </p:txBody>
      </p:sp>
      <p:sp>
        <p:nvSpPr>
          <p:cNvPr id="9" name="Text 7"/>
          <p:cNvSpPr/>
          <p:nvPr/>
        </p:nvSpPr>
        <p:spPr>
          <a:xfrm>
            <a:off x="4723954" y="2132484"/>
            <a:ext cx="1695152" cy="177478"/>
          </a:xfrm>
          <a:prstGeom prst="rect">
            <a:avLst/>
          </a:prstGeom>
          <a:noFill/>
          <a:ln/>
        </p:spPr>
        <p:txBody>
          <a:bodyPr wrap="none" lIns="0" tIns="0" rIns="0" bIns="0" rtlCol="0" anchor="t"/>
          <a:lstStyle/>
          <a:p>
            <a:pPr marL="0" indent="0" algn="l">
              <a:lnSpc>
                <a:spcPts val="1350"/>
              </a:lnSpc>
              <a:buNone/>
            </a:pPr>
            <a:r>
              <a:rPr lang="en-US" sz="1100" dirty="0">
                <a:solidFill>
                  <a:srgbClr val="00002E"/>
                </a:solidFill>
                <a:latin typeface="Nunito Semi Bold" pitchFamily="34" charset="0"/>
                <a:ea typeface="Nunito Semi Bold" pitchFamily="34" charset="-122"/>
                <a:cs typeface="Nunito Semi Bold" pitchFamily="34" charset="-120"/>
              </a:rPr>
              <a:t>Urushlar va ta'limga ta'siri</a:t>
            </a:r>
            <a:endParaRPr lang="en-US" sz="1100" dirty="0"/>
          </a:p>
        </p:txBody>
      </p:sp>
      <p:sp>
        <p:nvSpPr>
          <p:cNvPr id="10" name="Text 8"/>
          <p:cNvSpPr/>
          <p:nvPr/>
        </p:nvSpPr>
        <p:spPr>
          <a:xfrm>
            <a:off x="4723954" y="2421210"/>
            <a:ext cx="3942085" cy="1113086"/>
          </a:xfrm>
          <a:prstGeom prst="rect">
            <a:avLst/>
          </a:prstGeom>
          <a:noFill/>
          <a:ln/>
        </p:spPr>
        <p:txBody>
          <a:bodyPr wrap="square" lIns="0" tIns="0" rIns="0" bIns="0" rtlCol="0" anchor="t"/>
          <a:lstStyle/>
          <a:p>
            <a:pPr marL="0" indent="0" algn="l">
              <a:lnSpc>
                <a:spcPts val="1450"/>
              </a:lnSpc>
              <a:buNone/>
            </a:pPr>
            <a:r>
              <a:rPr lang="en-US" sz="950" dirty="0">
                <a:solidFill>
                  <a:srgbClr val="00002E"/>
                </a:solidFill>
                <a:latin typeface="PT Sans" pitchFamily="34" charset="0"/>
                <a:ea typeface="PT Sans" pitchFamily="34" charset="-122"/>
                <a:cs typeface="PT Sans" pitchFamily="34" charset="-120"/>
              </a:rPr>
              <a:t>Xonliklararo urushlar fan va madaniyatga katta zarar yetkazdi. Ko'plab ilmiy asarlar yo'qoldi, olimlar shaharlarni tark etishga majbur bo'ldi. Biroq, shunga qaramay, ta'lim tizimi o'zining asosiy funksiyalarini bajarishda davom etdi. Madrasalar nafaqat diniy, balki dunyoviy bilimlarni ham o'rgatishda muhim rol o'ynadi. Bu davrda ta'lim tizimining barqarorligi jamiyatning intellektual hayotini saqlab qolishda hal qiluvchi omil bo'ldi.</a:t>
            </a:r>
            <a:endParaRPr lang="en-US" sz="950" dirty="0"/>
          </a:p>
        </p:txBody>
      </p:sp>
      <p:sp>
        <p:nvSpPr>
          <p:cNvPr id="11" name="Text 9"/>
          <p:cNvSpPr/>
          <p:nvPr/>
        </p:nvSpPr>
        <p:spPr>
          <a:xfrm>
            <a:off x="4723954" y="3645545"/>
            <a:ext cx="1419746" cy="177478"/>
          </a:xfrm>
          <a:prstGeom prst="rect">
            <a:avLst/>
          </a:prstGeom>
          <a:noFill/>
          <a:ln/>
        </p:spPr>
        <p:txBody>
          <a:bodyPr wrap="none" lIns="0" tIns="0" rIns="0" bIns="0" rtlCol="0" anchor="t"/>
          <a:lstStyle/>
          <a:p>
            <a:pPr marL="0" indent="0" algn="l">
              <a:lnSpc>
                <a:spcPts val="1350"/>
              </a:lnSpc>
              <a:buNone/>
            </a:pPr>
            <a:r>
              <a:rPr lang="en-US" sz="1100" dirty="0">
                <a:solidFill>
                  <a:srgbClr val="00002E"/>
                </a:solidFill>
                <a:latin typeface="Nunito Semi Bold" pitchFamily="34" charset="0"/>
                <a:ea typeface="Nunito Semi Bold" pitchFamily="34" charset="-122"/>
                <a:cs typeface="Nunito Semi Bold" pitchFamily="34" charset="-120"/>
              </a:rPr>
              <a:t>Temuriylar merosi</a:t>
            </a:r>
            <a:endParaRPr lang="en-US" sz="1100" dirty="0"/>
          </a:p>
        </p:txBody>
      </p:sp>
      <p:sp>
        <p:nvSpPr>
          <p:cNvPr id="12" name="Text 10"/>
          <p:cNvSpPr/>
          <p:nvPr/>
        </p:nvSpPr>
        <p:spPr>
          <a:xfrm>
            <a:off x="4723954" y="3934271"/>
            <a:ext cx="3942085" cy="742057"/>
          </a:xfrm>
          <a:prstGeom prst="rect">
            <a:avLst/>
          </a:prstGeom>
          <a:noFill/>
          <a:ln/>
        </p:spPr>
        <p:txBody>
          <a:bodyPr wrap="square" lIns="0" tIns="0" rIns="0" bIns="0" rtlCol="0" anchor="t"/>
          <a:lstStyle/>
          <a:p>
            <a:pPr marL="0" indent="0" algn="l">
              <a:lnSpc>
                <a:spcPts val="1450"/>
              </a:lnSpc>
              <a:buNone/>
            </a:pPr>
            <a:r>
              <a:rPr lang="en-US" sz="950" dirty="0">
                <a:solidFill>
                  <a:srgbClr val="00002E"/>
                </a:solidFill>
                <a:latin typeface="PT Sans" pitchFamily="34" charset="0"/>
                <a:ea typeface="PT Sans" pitchFamily="34" charset="-122"/>
                <a:cs typeface="PT Sans" pitchFamily="34" charset="-120"/>
              </a:rPr>
              <a:t>Temuriylar davrida yaratilgan ilmiy an'analar Shayboniylar davrida ham davom etdi. Samarqand va Buxorodagi rasadxonalar, kutubxonalar va madrasalar avlodlarga meros bo'lib qoldi. Ulug'bek maktabining ilmiy yutuqlari keyingi asrlarda ham ta'lim mazmuniga ta'sir ko'rsatdi.</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004367" y="280913"/>
            <a:ext cx="322808" cy="164306"/>
          </a:xfrm>
          <a:prstGeom prst="roundRect">
            <a:avLst>
              <a:gd name="adj" fmla="val 70214"/>
            </a:avLst>
          </a:prstGeom>
          <a:solidFill>
            <a:srgbClr val="CFD6FC"/>
          </a:solidFill>
          <a:ln/>
        </p:spPr>
      </p:sp>
      <p:sp>
        <p:nvSpPr>
          <p:cNvPr id="3" name="Text 1"/>
          <p:cNvSpPr/>
          <p:nvPr/>
        </p:nvSpPr>
        <p:spPr>
          <a:xfrm>
            <a:off x="1062038" y="309711"/>
            <a:ext cx="207466" cy="106710"/>
          </a:xfrm>
          <a:prstGeom prst="rect">
            <a:avLst/>
          </a:prstGeom>
          <a:noFill/>
          <a:ln/>
        </p:spPr>
        <p:txBody>
          <a:bodyPr wrap="none" lIns="0" tIns="0" rIns="0" bIns="0" rtlCol="0" anchor="t"/>
          <a:lstStyle/>
          <a:p>
            <a:pPr marL="0" indent="0" algn="l">
              <a:lnSpc>
                <a:spcPts val="800"/>
              </a:lnSpc>
              <a:buNone/>
            </a:pPr>
            <a:r>
              <a:rPr lang="en-US" sz="600" dirty="0">
                <a:solidFill>
                  <a:srgbClr val="00002E"/>
                </a:solidFill>
                <a:latin typeface="PT Sans" pitchFamily="34" charset="0"/>
                <a:ea typeface="PT Sans" pitchFamily="34" charset="-122"/>
                <a:cs typeface="PT Sans" pitchFamily="34" charset="-120"/>
              </a:rPr>
              <a:t>II BOB</a:t>
            </a:r>
            <a:endParaRPr lang="en-US" sz="600" dirty="0"/>
          </a:p>
        </p:txBody>
      </p:sp>
      <p:sp>
        <p:nvSpPr>
          <p:cNvPr id="4" name="Text 2"/>
          <p:cNvSpPr/>
          <p:nvPr/>
        </p:nvSpPr>
        <p:spPr>
          <a:xfrm>
            <a:off x="1004367" y="473422"/>
            <a:ext cx="5154290" cy="282773"/>
          </a:xfrm>
          <a:prstGeom prst="rect">
            <a:avLst/>
          </a:prstGeom>
          <a:noFill/>
          <a:ln/>
        </p:spPr>
        <p:txBody>
          <a:bodyPr wrap="none" lIns="0" tIns="0" rIns="0" bIns="0" rtlCol="0" anchor="t"/>
          <a:lstStyle/>
          <a:p>
            <a:pPr marL="0" indent="0" algn="l">
              <a:lnSpc>
                <a:spcPts val="2200"/>
              </a:lnSpc>
              <a:buNone/>
            </a:pPr>
            <a:r>
              <a:rPr lang="en-US" sz="1750" dirty="0">
                <a:solidFill>
                  <a:srgbClr val="00002E"/>
                </a:solidFill>
                <a:latin typeface="Nunito Semi Bold" pitchFamily="34" charset="0"/>
                <a:ea typeface="Nunito Semi Bold" pitchFamily="34" charset="-122"/>
                <a:cs typeface="Nunito Semi Bold" pitchFamily="34" charset="-120"/>
              </a:rPr>
              <a:t>Maktab va madrasalar: Taʼlim mazmuni va usullari</a:t>
            </a:r>
            <a:endParaRPr lang="en-US" sz="1750" dirty="0"/>
          </a:p>
        </p:txBody>
      </p:sp>
      <p:sp>
        <p:nvSpPr>
          <p:cNvPr id="5" name="Text 3"/>
          <p:cNvSpPr/>
          <p:nvPr/>
        </p:nvSpPr>
        <p:spPr>
          <a:xfrm>
            <a:off x="1004367" y="862087"/>
            <a:ext cx="7135192" cy="266700"/>
          </a:xfrm>
          <a:prstGeom prst="rect">
            <a:avLst/>
          </a:prstGeom>
          <a:noFill/>
          <a:ln/>
        </p:spPr>
        <p:txBody>
          <a:bodyPr wrap="square" lIns="0" tIns="0" rIns="0" bIns="0" rtlCol="0" anchor="t"/>
          <a:lstStyle/>
          <a:p>
            <a:pPr marL="0" indent="0" algn="l">
              <a:lnSpc>
                <a:spcPts val="1050"/>
              </a:lnSpc>
              <a:buNone/>
            </a:pPr>
            <a:r>
              <a:rPr lang="en-US" sz="750" dirty="0">
                <a:solidFill>
                  <a:srgbClr val="00002E"/>
                </a:solidFill>
                <a:latin typeface="PT Sans" pitchFamily="34" charset="0"/>
                <a:ea typeface="PT Sans" pitchFamily="34" charset="-122"/>
                <a:cs typeface="PT Sans" pitchFamily="34" charset="-120"/>
              </a:rPr>
              <a:t>XVII–XIX asrlarda O'rta Osiyodagi maktab va madrasalar ta'lim tizimining asosiy tayanchini tashkil etgan. Bu ta'lim muassasalari nafaqat diniy bilim berish, balki jamiyatning ma'naviy va intellektual hayotini shakllantirishda ham muhim rol o'ynagan. Har bir xonlikda madrasalar tuzilishi va ta'lim mazmuni o'ziga xos xususiyatlarga ega bo'lgan.</a:t>
            </a:r>
            <a:endParaRPr lang="en-US" sz="750" dirty="0"/>
          </a:p>
        </p:txBody>
      </p:sp>
      <p:sp>
        <p:nvSpPr>
          <p:cNvPr id="6" name="Shape 4"/>
          <p:cNvSpPr/>
          <p:nvPr/>
        </p:nvSpPr>
        <p:spPr>
          <a:xfrm>
            <a:off x="1004367" y="1208187"/>
            <a:ext cx="2331318" cy="1867421"/>
          </a:xfrm>
          <a:prstGeom prst="roundRect">
            <a:avLst>
              <a:gd name="adj" fmla="val 7722"/>
            </a:avLst>
          </a:prstGeom>
          <a:solidFill>
            <a:srgbClr val="F3F3FF">
              <a:alpha val="75000"/>
            </a:srgbClr>
          </a:solidFill>
          <a:ln w="14288">
            <a:solidFill>
              <a:srgbClr val="2D4DF2"/>
            </a:solidFill>
            <a:prstDash val="solid"/>
          </a:ln>
        </p:spPr>
      </p:sp>
      <p:sp>
        <p:nvSpPr>
          <p:cNvPr id="7" name="Shape 5"/>
          <p:cNvSpPr/>
          <p:nvPr/>
        </p:nvSpPr>
        <p:spPr>
          <a:xfrm>
            <a:off x="1018654" y="1222474"/>
            <a:ext cx="2302743" cy="288354"/>
          </a:xfrm>
          <a:prstGeom prst="roundRect">
            <a:avLst>
              <a:gd name="adj" fmla="val 44065"/>
            </a:avLst>
          </a:prstGeom>
          <a:solidFill>
            <a:srgbClr val="F3F3FF"/>
          </a:solidFill>
          <a:ln/>
        </p:spPr>
      </p:sp>
      <p:sp>
        <p:nvSpPr>
          <p:cNvPr id="8" name="Text 6"/>
          <p:cNvSpPr/>
          <p:nvPr/>
        </p:nvSpPr>
        <p:spPr>
          <a:xfrm>
            <a:off x="2097956" y="1271736"/>
            <a:ext cx="144140" cy="180231"/>
          </a:xfrm>
          <a:prstGeom prst="rect">
            <a:avLst/>
          </a:prstGeom>
          <a:noFill/>
          <a:ln/>
        </p:spPr>
        <p:txBody>
          <a:bodyPr wrap="none" lIns="0" tIns="0" rIns="0" bIns="0" rtlCol="0" anchor="ctr"/>
          <a:lstStyle/>
          <a:p>
            <a:pPr marL="0" indent="0" algn="ctr">
              <a:lnSpc>
                <a:spcPct val="100000"/>
              </a:lnSpc>
              <a:buNone/>
            </a:pPr>
            <a:r>
              <a:rPr lang="en-US" sz="1100" dirty="0">
                <a:solidFill>
                  <a:srgbClr val="00002E"/>
                </a:solidFill>
                <a:latin typeface="Nunito Semi Bold" pitchFamily="34" charset="0"/>
                <a:ea typeface="Nunito Semi Bold" pitchFamily="34" charset="-122"/>
                <a:cs typeface="Nunito Semi Bold" pitchFamily="34" charset="-120"/>
              </a:rPr>
              <a:t>1</a:t>
            </a:r>
            <a:endParaRPr lang="en-US" sz="1100" dirty="0"/>
          </a:p>
        </p:txBody>
      </p:sp>
      <p:sp>
        <p:nvSpPr>
          <p:cNvPr id="9" name="Text 7"/>
          <p:cNvSpPr/>
          <p:nvPr/>
        </p:nvSpPr>
        <p:spPr>
          <a:xfrm>
            <a:off x="1114723" y="1581373"/>
            <a:ext cx="1229990" cy="141387"/>
          </a:xfrm>
          <a:prstGeom prst="rect">
            <a:avLst/>
          </a:prstGeom>
          <a:noFill/>
          <a:ln/>
        </p:spPr>
        <p:txBody>
          <a:bodyPr wrap="none" lIns="0" tIns="0" rIns="0" bIns="0" rtlCol="0" anchor="t"/>
          <a:lstStyle/>
          <a:p>
            <a:pPr marL="0" indent="0" algn="l">
              <a:lnSpc>
                <a:spcPts val="1100"/>
              </a:lnSpc>
              <a:buNone/>
            </a:pPr>
            <a:r>
              <a:rPr lang="en-US" sz="850" dirty="0">
                <a:solidFill>
                  <a:srgbClr val="00002E"/>
                </a:solidFill>
                <a:latin typeface="Nunito Semi Bold" pitchFamily="34" charset="0"/>
                <a:ea typeface="Nunito Semi Bold" pitchFamily="34" charset="-122"/>
                <a:cs typeface="Nunito Semi Bold" pitchFamily="34" charset="-120"/>
              </a:rPr>
              <a:t>Madrasalarning tuzilishi</a:t>
            </a:r>
            <a:endParaRPr lang="en-US" sz="850" dirty="0"/>
          </a:p>
        </p:txBody>
      </p:sp>
      <p:sp>
        <p:nvSpPr>
          <p:cNvPr id="10" name="Text 8"/>
          <p:cNvSpPr/>
          <p:nvPr/>
        </p:nvSpPr>
        <p:spPr>
          <a:xfrm>
            <a:off x="1114723" y="1765102"/>
            <a:ext cx="2110606" cy="1200150"/>
          </a:xfrm>
          <a:prstGeom prst="rect">
            <a:avLst/>
          </a:prstGeom>
          <a:noFill/>
          <a:ln/>
        </p:spPr>
        <p:txBody>
          <a:bodyPr wrap="square" lIns="0" tIns="0" rIns="0" bIns="0" rtlCol="0" anchor="t"/>
          <a:lstStyle/>
          <a:p>
            <a:pPr marL="0" indent="0" algn="l">
              <a:lnSpc>
                <a:spcPts val="1050"/>
              </a:lnSpc>
              <a:buNone/>
            </a:pPr>
            <a:r>
              <a:rPr lang="en-US" sz="750" dirty="0">
                <a:solidFill>
                  <a:srgbClr val="00002E"/>
                </a:solidFill>
                <a:latin typeface="PT Sans" pitchFamily="34" charset="0"/>
                <a:ea typeface="PT Sans" pitchFamily="34" charset="-122"/>
                <a:cs typeface="PT Sans" pitchFamily="34" charset="-120"/>
              </a:rPr>
              <a:t>Buxoro, Xiva va Qo'qon xonliklaridagi madrasalar odatda ikki yoki uch qavatli binolardan iborat bo'lib, har birida hujralar, dars xonalari, masjid va kutubxona joylashgan edi. Talabalar "mutavalliy" nazorati ostida yashar va ta'lim olardilar. O'qish muddati 8 yildan 15 yilgacha cho'zilishi mumkin edi. Eng mashhur madrasalar — Mir Arab, Ko'kaldosh, Sherdor — mintaqaning nufuzli ilmiy markazlari hisoblangan.</a:t>
            </a:r>
            <a:endParaRPr lang="en-US" sz="750" dirty="0"/>
          </a:p>
        </p:txBody>
      </p:sp>
      <p:sp>
        <p:nvSpPr>
          <p:cNvPr id="11" name="Shape 9"/>
          <p:cNvSpPr/>
          <p:nvPr/>
        </p:nvSpPr>
        <p:spPr>
          <a:xfrm>
            <a:off x="3406229" y="1208187"/>
            <a:ext cx="2331393" cy="1867421"/>
          </a:xfrm>
          <a:prstGeom prst="roundRect">
            <a:avLst>
              <a:gd name="adj" fmla="val 7722"/>
            </a:avLst>
          </a:prstGeom>
          <a:solidFill>
            <a:srgbClr val="F3F3FF">
              <a:alpha val="75000"/>
            </a:srgbClr>
          </a:solidFill>
          <a:ln w="14288">
            <a:solidFill>
              <a:srgbClr val="018CE1"/>
            </a:solidFill>
            <a:prstDash val="solid"/>
          </a:ln>
        </p:spPr>
      </p:sp>
      <p:sp>
        <p:nvSpPr>
          <p:cNvPr id="12" name="Shape 10"/>
          <p:cNvSpPr/>
          <p:nvPr/>
        </p:nvSpPr>
        <p:spPr>
          <a:xfrm>
            <a:off x="3420517" y="1222474"/>
            <a:ext cx="2302818" cy="288354"/>
          </a:xfrm>
          <a:prstGeom prst="roundRect">
            <a:avLst>
              <a:gd name="adj" fmla="val 44065"/>
            </a:avLst>
          </a:prstGeom>
          <a:solidFill>
            <a:srgbClr val="F3F3FF"/>
          </a:solidFill>
          <a:ln/>
        </p:spPr>
      </p:sp>
      <p:sp>
        <p:nvSpPr>
          <p:cNvPr id="13" name="Text 11"/>
          <p:cNvSpPr/>
          <p:nvPr/>
        </p:nvSpPr>
        <p:spPr>
          <a:xfrm>
            <a:off x="4499818" y="1271736"/>
            <a:ext cx="144140" cy="180231"/>
          </a:xfrm>
          <a:prstGeom prst="rect">
            <a:avLst/>
          </a:prstGeom>
          <a:noFill/>
          <a:ln/>
        </p:spPr>
        <p:txBody>
          <a:bodyPr wrap="none" lIns="0" tIns="0" rIns="0" bIns="0" rtlCol="0" anchor="ctr"/>
          <a:lstStyle/>
          <a:p>
            <a:pPr marL="0" indent="0" algn="ctr">
              <a:lnSpc>
                <a:spcPct val="100000"/>
              </a:lnSpc>
              <a:buNone/>
            </a:pPr>
            <a:r>
              <a:rPr lang="en-US" sz="1100" dirty="0">
                <a:solidFill>
                  <a:srgbClr val="00002E"/>
                </a:solidFill>
                <a:latin typeface="Nunito Semi Bold" pitchFamily="34" charset="0"/>
                <a:ea typeface="Nunito Semi Bold" pitchFamily="34" charset="-122"/>
                <a:cs typeface="Nunito Semi Bold" pitchFamily="34" charset="-120"/>
              </a:rPr>
              <a:t>2</a:t>
            </a:r>
            <a:endParaRPr lang="en-US" sz="1100" dirty="0"/>
          </a:p>
        </p:txBody>
      </p:sp>
      <p:sp>
        <p:nvSpPr>
          <p:cNvPr id="14" name="Text 12"/>
          <p:cNvSpPr/>
          <p:nvPr/>
        </p:nvSpPr>
        <p:spPr>
          <a:xfrm>
            <a:off x="3516585" y="1581373"/>
            <a:ext cx="1131019" cy="141387"/>
          </a:xfrm>
          <a:prstGeom prst="rect">
            <a:avLst/>
          </a:prstGeom>
          <a:noFill/>
          <a:ln/>
        </p:spPr>
        <p:txBody>
          <a:bodyPr wrap="none" lIns="0" tIns="0" rIns="0" bIns="0" rtlCol="0" anchor="t"/>
          <a:lstStyle/>
          <a:p>
            <a:pPr marL="0" indent="0" algn="l">
              <a:lnSpc>
                <a:spcPts val="1100"/>
              </a:lnSpc>
              <a:buNone/>
            </a:pPr>
            <a:r>
              <a:rPr lang="en-US" sz="850" dirty="0">
                <a:solidFill>
                  <a:srgbClr val="00002E"/>
                </a:solidFill>
                <a:latin typeface="Nunito Semi Bold" pitchFamily="34" charset="0"/>
                <a:ea typeface="Nunito Semi Bold" pitchFamily="34" charset="-122"/>
                <a:cs typeface="Nunito Semi Bold" pitchFamily="34" charset="-120"/>
              </a:rPr>
              <a:t>Ta'lim mazmuni</a:t>
            </a:r>
            <a:endParaRPr lang="en-US" sz="850" dirty="0"/>
          </a:p>
        </p:txBody>
      </p:sp>
      <p:sp>
        <p:nvSpPr>
          <p:cNvPr id="15" name="Text 13"/>
          <p:cNvSpPr/>
          <p:nvPr/>
        </p:nvSpPr>
        <p:spPr>
          <a:xfrm>
            <a:off x="3516585" y="1765102"/>
            <a:ext cx="2110680" cy="1200150"/>
          </a:xfrm>
          <a:prstGeom prst="rect">
            <a:avLst/>
          </a:prstGeom>
          <a:noFill/>
          <a:ln/>
        </p:spPr>
        <p:txBody>
          <a:bodyPr wrap="square" lIns="0" tIns="0" rIns="0" bIns="0" rtlCol="0" anchor="t"/>
          <a:lstStyle/>
          <a:p>
            <a:pPr marL="0" indent="0" algn="l">
              <a:lnSpc>
                <a:spcPts val="1050"/>
              </a:lnSpc>
              <a:buNone/>
            </a:pPr>
            <a:r>
              <a:rPr lang="en-US" sz="750" dirty="0">
                <a:solidFill>
                  <a:srgbClr val="00002E"/>
                </a:solidFill>
                <a:latin typeface="PT Sans" pitchFamily="34" charset="0"/>
                <a:ea typeface="PT Sans" pitchFamily="34" charset="-122"/>
                <a:cs typeface="PT Sans" pitchFamily="34" charset="-120"/>
              </a:rPr>
              <a:t>Ta'lim-tarbiya mazmuni diniy va dunyoviy bilimlarni o'z ichiga olgan. Diniy fanlar: Qur'on tafsiri, hadis, fiqh, kalom, arab tili va adabiyoti. Dunyoviy fanlar: matematika, astronomiya, mantiq, falsafa, tibbiyot va tarix. Ayniqsa, Buxoro madrasalarida an'anaviy darsliklar — "Mulla Jomiy", "Mir Sayyid Sharif" asarlari keng qo'llanilgan. Qo'qonda esa adabiyot va she'riyatga alohida o'rin berilgan.</a:t>
            </a:r>
            <a:endParaRPr lang="en-US" sz="750" dirty="0"/>
          </a:p>
        </p:txBody>
      </p:sp>
      <p:sp>
        <p:nvSpPr>
          <p:cNvPr id="16" name="Shape 14"/>
          <p:cNvSpPr/>
          <p:nvPr/>
        </p:nvSpPr>
        <p:spPr>
          <a:xfrm>
            <a:off x="5808166" y="1208187"/>
            <a:ext cx="2331393" cy="1867421"/>
          </a:xfrm>
          <a:prstGeom prst="roundRect">
            <a:avLst>
              <a:gd name="adj" fmla="val 7722"/>
            </a:avLst>
          </a:prstGeom>
          <a:solidFill>
            <a:srgbClr val="F3F3FF">
              <a:alpha val="75000"/>
            </a:srgbClr>
          </a:solidFill>
          <a:ln w="14288">
            <a:solidFill>
              <a:srgbClr val="DA33BF"/>
            </a:solidFill>
            <a:prstDash val="solid"/>
          </a:ln>
        </p:spPr>
      </p:sp>
      <p:sp>
        <p:nvSpPr>
          <p:cNvPr id="17" name="Shape 15"/>
          <p:cNvSpPr/>
          <p:nvPr/>
        </p:nvSpPr>
        <p:spPr>
          <a:xfrm>
            <a:off x="5822454" y="1222474"/>
            <a:ext cx="2302818" cy="288354"/>
          </a:xfrm>
          <a:prstGeom prst="roundRect">
            <a:avLst>
              <a:gd name="adj" fmla="val 44065"/>
            </a:avLst>
          </a:prstGeom>
          <a:solidFill>
            <a:srgbClr val="F3F3FF"/>
          </a:solidFill>
          <a:ln/>
        </p:spPr>
      </p:sp>
      <p:sp>
        <p:nvSpPr>
          <p:cNvPr id="18" name="Text 16"/>
          <p:cNvSpPr/>
          <p:nvPr/>
        </p:nvSpPr>
        <p:spPr>
          <a:xfrm>
            <a:off x="6901755" y="1271736"/>
            <a:ext cx="144140" cy="180231"/>
          </a:xfrm>
          <a:prstGeom prst="rect">
            <a:avLst/>
          </a:prstGeom>
          <a:noFill/>
          <a:ln/>
        </p:spPr>
        <p:txBody>
          <a:bodyPr wrap="none" lIns="0" tIns="0" rIns="0" bIns="0" rtlCol="0" anchor="ctr"/>
          <a:lstStyle/>
          <a:p>
            <a:pPr marL="0" indent="0" algn="ctr">
              <a:lnSpc>
                <a:spcPct val="100000"/>
              </a:lnSpc>
              <a:buNone/>
            </a:pPr>
            <a:r>
              <a:rPr lang="en-US" sz="1100" dirty="0">
                <a:solidFill>
                  <a:srgbClr val="00002E"/>
                </a:solidFill>
                <a:latin typeface="Nunito Semi Bold" pitchFamily="34" charset="0"/>
                <a:ea typeface="Nunito Semi Bold" pitchFamily="34" charset="-122"/>
                <a:cs typeface="Nunito Semi Bold" pitchFamily="34" charset="-120"/>
              </a:rPr>
              <a:t>3</a:t>
            </a:r>
            <a:endParaRPr lang="en-US" sz="1100" dirty="0"/>
          </a:p>
        </p:txBody>
      </p:sp>
      <p:sp>
        <p:nvSpPr>
          <p:cNvPr id="19" name="Text 17"/>
          <p:cNvSpPr/>
          <p:nvPr/>
        </p:nvSpPr>
        <p:spPr>
          <a:xfrm>
            <a:off x="5918522" y="1581373"/>
            <a:ext cx="1131019" cy="141387"/>
          </a:xfrm>
          <a:prstGeom prst="rect">
            <a:avLst/>
          </a:prstGeom>
          <a:noFill/>
          <a:ln/>
        </p:spPr>
        <p:txBody>
          <a:bodyPr wrap="none" lIns="0" tIns="0" rIns="0" bIns="0" rtlCol="0" anchor="t"/>
          <a:lstStyle/>
          <a:p>
            <a:pPr marL="0" indent="0" algn="l">
              <a:lnSpc>
                <a:spcPts val="1100"/>
              </a:lnSpc>
              <a:buNone/>
            </a:pPr>
            <a:r>
              <a:rPr lang="en-US" sz="850" dirty="0">
                <a:solidFill>
                  <a:srgbClr val="00002E"/>
                </a:solidFill>
                <a:latin typeface="Nunito Semi Bold" pitchFamily="34" charset="0"/>
                <a:ea typeface="Nunito Semi Bold" pitchFamily="34" charset="-122"/>
                <a:cs typeface="Nunito Semi Bold" pitchFamily="34" charset="-120"/>
              </a:rPr>
              <a:t>O'qitish usullari</a:t>
            </a:r>
            <a:endParaRPr lang="en-US" sz="850" dirty="0"/>
          </a:p>
        </p:txBody>
      </p:sp>
      <p:sp>
        <p:nvSpPr>
          <p:cNvPr id="20" name="Text 18"/>
          <p:cNvSpPr/>
          <p:nvPr/>
        </p:nvSpPr>
        <p:spPr>
          <a:xfrm>
            <a:off x="5918522" y="1765102"/>
            <a:ext cx="2110680" cy="1200150"/>
          </a:xfrm>
          <a:prstGeom prst="rect">
            <a:avLst/>
          </a:prstGeom>
          <a:noFill/>
          <a:ln/>
        </p:spPr>
        <p:txBody>
          <a:bodyPr wrap="square" lIns="0" tIns="0" rIns="0" bIns="0" rtlCol="0" anchor="t"/>
          <a:lstStyle/>
          <a:p>
            <a:pPr marL="0" indent="0" algn="l">
              <a:lnSpc>
                <a:spcPts val="1050"/>
              </a:lnSpc>
              <a:buNone/>
            </a:pPr>
            <a:r>
              <a:rPr lang="en-US" sz="750" dirty="0">
                <a:solidFill>
                  <a:srgbClr val="00002E"/>
                </a:solidFill>
                <a:latin typeface="PT Sans" pitchFamily="34" charset="0"/>
                <a:ea typeface="PT Sans" pitchFamily="34" charset="-122"/>
                <a:cs typeface="PT Sans" pitchFamily="34" charset="-120"/>
              </a:rPr>
              <a:t>An'anaviy o'qitish usullari asosan "suhbat" va "hifz" (yodlash) usullariga asoslangan edi. Mudarris talabaga matnni tushuntirar, talaba esa uni yod olar va muhokama qilardi. XIX asr boshlarida yangi yondashuvlar paydo bo'la boshladi: savol-javob usuli, mustaqil fikrlashni rag'batlantirish va amaliy mashg'ulotlarga ko'proq e'tibor qaratish. Bu o'zgarishlar keyingi ma'rifatparvarlik harakatining poydevorini yaratdi.</a:t>
            </a:r>
            <a:endParaRPr lang="en-US" sz="750" dirty="0"/>
          </a:p>
        </p:txBody>
      </p:sp>
      <p:sp>
        <p:nvSpPr>
          <p:cNvPr id="21" name="Text 19"/>
          <p:cNvSpPr/>
          <p:nvPr/>
        </p:nvSpPr>
        <p:spPr>
          <a:xfrm>
            <a:off x="1004367" y="3203004"/>
            <a:ext cx="3523506" cy="317227"/>
          </a:xfrm>
          <a:prstGeom prst="rect">
            <a:avLst/>
          </a:prstGeom>
          <a:noFill/>
          <a:ln/>
        </p:spPr>
        <p:txBody>
          <a:bodyPr wrap="none" lIns="0" tIns="0" rIns="0" bIns="0" rtlCol="0" anchor="t"/>
          <a:lstStyle/>
          <a:p>
            <a:pPr marL="0" indent="0" algn="ctr">
              <a:lnSpc>
                <a:spcPts val="2450"/>
              </a:lnSpc>
              <a:buNone/>
            </a:pPr>
            <a:r>
              <a:rPr lang="en-US" sz="2450" dirty="0">
                <a:solidFill>
                  <a:srgbClr val="00002E"/>
                </a:solidFill>
                <a:latin typeface="Nunito Semi Bold" pitchFamily="34" charset="0"/>
                <a:ea typeface="Nunito Semi Bold" pitchFamily="34" charset="-122"/>
                <a:cs typeface="Nunito Semi Bold" pitchFamily="34" charset="-120"/>
              </a:rPr>
              <a:t>100+</a:t>
            </a:r>
            <a:endParaRPr lang="en-US" sz="2450" dirty="0"/>
          </a:p>
        </p:txBody>
      </p:sp>
      <p:sp>
        <p:nvSpPr>
          <p:cNvPr id="22" name="Text 20"/>
          <p:cNvSpPr/>
          <p:nvPr/>
        </p:nvSpPr>
        <p:spPr>
          <a:xfrm>
            <a:off x="2165077" y="3621137"/>
            <a:ext cx="1202085" cy="141387"/>
          </a:xfrm>
          <a:prstGeom prst="rect">
            <a:avLst/>
          </a:prstGeom>
          <a:noFill/>
          <a:ln/>
        </p:spPr>
        <p:txBody>
          <a:bodyPr wrap="none" lIns="0" tIns="0" rIns="0" bIns="0" rtlCol="0" anchor="t"/>
          <a:lstStyle/>
          <a:p>
            <a:pPr marL="0" indent="0" algn="ctr">
              <a:lnSpc>
                <a:spcPts val="1100"/>
              </a:lnSpc>
              <a:buNone/>
            </a:pPr>
            <a:r>
              <a:rPr lang="en-US" sz="850" dirty="0">
                <a:solidFill>
                  <a:srgbClr val="00002E"/>
                </a:solidFill>
                <a:latin typeface="Nunito Semi Bold" pitchFamily="34" charset="0"/>
                <a:ea typeface="Nunito Semi Bold" pitchFamily="34" charset="-122"/>
                <a:cs typeface="Nunito Semi Bold" pitchFamily="34" charset="-120"/>
              </a:rPr>
              <a:t>Buxorodagi madrasalar</a:t>
            </a:r>
            <a:endParaRPr lang="en-US" sz="850" dirty="0"/>
          </a:p>
        </p:txBody>
      </p:sp>
      <p:sp>
        <p:nvSpPr>
          <p:cNvPr id="23" name="Text 21"/>
          <p:cNvSpPr/>
          <p:nvPr/>
        </p:nvSpPr>
        <p:spPr>
          <a:xfrm>
            <a:off x="1004367" y="3804865"/>
            <a:ext cx="3523506" cy="133350"/>
          </a:xfrm>
          <a:prstGeom prst="rect">
            <a:avLst/>
          </a:prstGeom>
          <a:noFill/>
          <a:ln/>
        </p:spPr>
        <p:txBody>
          <a:bodyPr wrap="none" lIns="0" tIns="0" rIns="0" bIns="0" rtlCol="0" anchor="t"/>
          <a:lstStyle/>
          <a:p>
            <a:pPr marL="0" indent="0" algn="ctr">
              <a:lnSpc>
                <a:spcPts val="1050"/>
              </a:lnSpc>
              <a:buNone/>
            </a:pPr>
            <a:r>
              <a:rPr lang="en-US" sz="750" dirty="0">
                <a:solidFill>
                  <a:srgbClr val="00002E"/>
                </a:solidFill>
                <a:latin typeface="PT Sans" pitchFamily="34" charset="0"/>
                <a:ea typeface="PT Sans" pitchFamily="34" charset="-122"/>
                <a:cs typeface="PT Sans" pitchFamily="34" charset="-120"/>
              </a:rPr>
              <a:t>XVII–XIX asrlarda Buxoroda faoliyat yuritgan madrasalar soni</a:t>
            </a:r>
            <a:endParaRPr lang="en-US" sz="750" dirty="0"/>
          </a:p>
        </p:txBody>
      </p:sp>
      <p:sp>
        <p:nvSpPr>
          <p:cNvPr id="24" name="Text 22"/>
          <p:cNvSpPr/>
          <p:nvPr/>
        </p:nvSpPr>
        <p:spPr>
          <a:xfrm>
            <a:off x="4616053" y="3203004"/>
            <a:ext cx="3523506" cy="317227"/>
          </a:xfrm>
          <a:prstGeom prst="rect">
            <a:avLst/>
          </a:prstGeom>
          <a:noFill/>
          <a:ln/>
        </p:spPr>
        <p:txBody>
          <a:bodyPr wrap="none" lIns="0" tIns="0" rIns="0" bIns="0" rtlCol="0" anchor="t"/>
          <a:lstStyle/>
          <a:p>
            <a:pPr marL="0" indent="0" algn="ctr">
              <a:lnSpc>
                <a:spcPts val="2450"/>
              </a:lnSpc>
              <a:buNone/>
            </a:pPr>
            <a:r>
              <a:rPr lang="en-US" sz="2450" dirty="0">
                <a:solidFill>
                  <a:srgbClr val="00002E"/>
                </a:solidFill>
                <a:latin typeface="Nunito Semi Bold" pitchFamily="34" charset="0"/>
                <a:ea typeface="Nunito Semi Bold" pitchFamily="34" charset="-122"/>
                <a:cs typeface="Nunito Semi Bold" pitchFamily="34" charset="-120"/>
              </a:rPr>
              <a:t>15</a:t>
            </a:r>
            <a:endParaRPr lang="en-US" sz="2450" dirty="0"/>
          </a:p>
        </p:txBody>
      </p:sp>
      <p:sp>
        <p:nvSpPr>
          <p:cNvPr id="25" name="Text 23"/>
          <p:cNvSpPr/>
          <p:nvPr/>
        </p:nvSpPr>
        <p:spPr>
          <a:xfrm>
            <a:off x="5812259" y="3621137"/>
            <a:ext cx="1131019" cy="141387"/>
          </a:xfrm>
          <a:prstGeom prst="rect">
            <a:avLst/>
          </a:prstGeom>
          <a:noFill/>
          <a:ln/>
        </p:spPr>
        <p:txBody>
          <a:bodyPr wrap="none" lIns="0" tIns="0" rIns="0" bIns="0" rtlCol="0" anchor="t"/>
          <a:lstStyle/>
          <a:p>
            <a:pPr marL="0" indent="0" algn="ctr">
              <a:lnSpc>
                <a:spcPts val="1100"/>
              </a:lnSpc>
              <a:buNone/>
            </a:pPr>
            <a:r>
              <a:rPr lang="en-US" sz="850" dirty="0">
                <a:solidFill>
                  <a:srgbClr val="00002E"/>
                </a:solidFill>
                <a:latin typeface="Nunito Semi Bold" pitchFamily="34" charset="0"/>
                <a:ea typeface="Nunito Semi Bold" pitchFamily="34" charset="-122"/>
                <a:cs typeface="Nunito Semi Bold" pitchFamily="34" charset="-120"/>
              </a:rPr>
              <a:t>O'qish muddati (yil)</a:t>
            </a:r>
            <a:endParaRPr lang="en-US" sz="850" dirty="0"/>
          </a:p>
        </p:txBody>
      </p:sp>
      <p:sp>
        <p:nvSpPr>
          <p:cNvPr id="26" name="Text 24"/>
          <p:cNvSpPr/>
          <p:nvPr/>
        </p:nvSpPr>
        <p:spPr>
          <a:xfrm>
            <a:off x="4616053" y="3804865"/>
            <a:ext cx="3523506" cy="133350"/>
          </a:xfrm>
          <a:prstGeom prst="rect">
            <a:avLst/>
          </a:prstGeom>
          <a:noFill/>
          <a:ln/>
        </p:spPr>
        <p:txBody>
          <a:bodyPr wrap="none" lIns="0" tIns="0" rIns="0" bIns="0" rtlCol="0" anchor="t"/>
          <a:lstStyle/>
          <a:p>
            <a:pPr marL="0" indent="0" algn="ctr">
              <a:lnSpc>
                <a:spcPts val="1050"/>
              </a:lnSpc>
              <a:buNone/>
            </a:pPr>
            <a:r>
              <a:rPr lang="en-US" sz="750" dirty="0">
                <a:solidFill>
                  <a:srgbClr val="00002E"/>
                </a:solidFill>
                <a:latin typeface="PT Sans" pitchFamily="34" charset="0"/>
                <a:ea typeface="PT Sans" pitchFamily="34" charset="-122"/>
                <a:cs typeface="PT Sans" pitchFamily="34" charset="-120"/>
              </a:rPr>
              <a:t>Yuqori darajadagi madrasalarda o'qishning maksimal muddati</a:t>
            </a:r>
            <a:endParaRPr lang="en-US" sz="750" dirty="0"/>
          </a:p>
        </p:txBody>
      </p:sp>
      <p:sp>
        <p:nvSpPr>
          <p:cNvPr id="27" name="Text 25"/>
          <p:cNvSpPr/>
          <p:nvPr/>
        </p:nvSpPr>
        <p:spPr>
          <a:xfrm>
            <a:off x="1004367" y="4127376"/>
            <a:ext cx="3523506" cy="317227"/>
          </a:xfrm>
          <a:prstGeom prst="rect">
            <a:avLst/>
          </a:prstGeom>
          <a:noFill/>
          <a:ln/>
        </p:spPr>
        <p:txBody>
          <a:bodyPr wrap="none" lIns="0" tIns="0" rIns="0" bIns="0" rtlCol="0" anchor="t"/>
          <a:lstStyle/>
          <a:p>
            <a:pPr marL="0" indent="0" algn="ctr">
              <a:lnSpc>
                <a:spcPts val="2450"/>
              </a:lnSpc>
              <a:buNone/>
            </a:pPr>
            <a:r>
              <a:rPr lang="en-US" sz="2450" dirty="0">
                <a:solidFill>
                  <a:srgbClr val="00002E"/>
                </a:solidFill>
                <a:latin typeface="Nunito Semi Bold" pitchFamily="34" charset="0"/>
                <a:ea typeface="Nunito Semi Bold" pitchFamily="34" charset="-122"/>
                <a:cs typeface="Nunito Semi Bold" pitchFamily="34" charset="-120"/>
              </a:rPr>
              <a:t>3</a:t>
            </a:r>
            <a:endParaRPr lang="en-US" sz="2450" dirty="0"/>
          </a:p>
        </p:txBody>
      </p:sp>
      <p:sp>
        <p:nvSpPr>
          <p:cNvPr id="28" name="Text 26"/>
          <p:cNvSpPr/>
          <p:nvPr/>
        </p:nvSpPr>
        <p:spPr>
          <a:xfrm>
            <a:off x="2200573" y="4545509"/>
            <a:ext cx="1131019" cy="141387"/>
          </a:xfrm>
          <a:prstGeom prst="rect">
            <a:avLst/>
          </a:prstGeom>
          <a:noFill/>
          <a:ln/>
        </p:spPr>
        <p:txBody>
          <a:bodyPr wrap="none" lIns="0" tIns="0" rIns="0" bIns="0" rtlCol="0" anchor="t"/>
          <a:lstStyle/>
          <a:p>
            <a:pPr marL="0" indent="0" algn="ctr">
              <a:lnSpc>
                <a:spcPts val="1100"/>
              </a:lnSpc>
              <a:buNone/>
            </a:pPr>
            <a:r>
              <a:rPr lang="en-US" sz="850" dirty="0">
                <a:solidFill>
                  <a:srgbClr val="00002E"/>
                </a:solidFill>
                <a:latin typeface="Nunito Semi Bold" pitchFamily="34" charset="0"/>
                <a:ea typeface="Nunito Semi Bold" pitchFamily="34" charset="-122"/>
                <a:cs typeface="Nunito Semi Bold" pitchFamily="34" charset="-120"/>
              </a:rPr>
              <a:t>Asosiy xonlik</a:t>
            </a:r>
            <a:endParaRPr lang="en-US" sz="850" dirty="0"/>
          </a:p>
        </p:txBody>
      </p:sp>
      <p:sp>
        <p:nvSpPr>
          <p:cNvPr id="29" name="Text 27"/>
          <p:cNvSpPr/>
          <p:nvPr/>
        </p:nvSpPr>
        <p:spPr>
          <a:xfrm>
            <a:off x="1004367" y="4729237"/>
            <a:ext cx="3523506" cy="133350"/>
          </a:xfrm>
          <a:prstGeom prst="rect">
            <a:avLst/>
          </a:prstGeom>
          <a:noFill/>
          <a:ln/>
        </p:spPr>
        <p:txBody>
          <a:bodyPr wrap="none" lIns="0" tIns="0" rIns="0" bIns="0" rtlCol="0" anchor="t"/>
          <a:lstStyle/>
          <a:p>
            <a:pPr marL="0" indent="0" algn="ctr">
              <a:lnSpc>
                <a:spcPts val="1050"/>
              </a:lnSpc>
              <a:buNone/>
            </a:pPr>
            <a:r>
              <a:rPr lang="en-US" sz="750" dirty="0">
                <a:solidFill>
                  <a:srgbClr val="00002E"/>
                </a:solidFill>
                <a:latin typeface="PT Sans" pitchFamily="34" charset="0"/>
                <a:ea typeface="PT Sans" pitchFamily="34" charset="-122"/>
                <a:cs typeface="PT Sans" pitchFamily="34" charset="-120"/>
              </a:rPr>
              <a:t>Buxoro, Qo'qon va Xiva — ta'lim tizimini rivojlantirgan davlatlar</a:t>
            </a:r>
            <a:endParaRPr lang="en-US" sz="750" dirty="0"/>
          </a:p>
        </p:txBody>
      </p:sp>
      <p:sp>
        <p:nvSpPr>
          <p:cNvPr id="30" name="Text 28"/>
          <p:cNvSpPr/>
          <p:nvPr/>
        </p:nvSpPr>
        <p:spPr>
          <a:xfrm>
            <a:off x="4616053" y="4127376"/>
            <a:ext cx="3523506" cy="317227"/>
          </a:xfrm>
          <a:prstGeom prst="rect">
            <a:avLst/>
          </a:prstGeom>
          <a:noFill/>
          <a:ln/>
        </p:spPr>
        <p:txBody>
          <a:bodyPr wrap="none" lIns="0" tIns="0" rIns="0" bIns="0" rtlCol="0" anchor="t"/>
          <a:lstStyle/>
          <a:p>
            <a:pPr marL="0" indent="0" algn="ctr">
              <a:lnSpc>
                <a:spcPts val="2450"/>
              </a:lnSpc>
              <a:buNone/>
            </a:pPr>
            <a:r>
              <a:rPr lang="en-US" sz="2450" dirty="0">
                <a:solidFill>
                  <a:srgbClr val="00002E"/>
                </a:solidFill>
                <a:latin typeface="Nunito Semi Bold" pitchFamily="34" charset="0"/>
                <a:ea typeface="Nunito Semi Bold" pitchFamily="34" charset="-122"/>
                <a:cs typeface="Nunito Semi Bold" pitchFamily="34" charset="-120"/>
              </a:rPr>
              <a:t>8</a:t>
            </a:r>
            <a:endParaRPr lang="en-US" sz="2450" dirty="0"/>
          </a:p>
        </p:txBody>
      </p:sp>
      <p:sp>
        <p:nvSpPr>
          <p:cNvPr id="31" name="Text 29"/>
          <p:cNvSpPr/>
          <p:nvPr/>
        </p:nvSpPr>
        <p:spPr>
          <a:xfrm>
            <a:off x="5812259" y="4545509"/>
            <a:ext cx="1131019" cy="141387"/>
          </a:xfrm>
          <a:prstGeom prst="rect">
            <a:avLst/>
          </a:prstGeom>
          <a:noFill/>
          <a:ln/>
        </p:spPr>
        <p:txBody>
          <a:bodyPr wrap="none" lIns="0" tIns="0" rIns="0" bIns="0" rtlCol="0" anchor="t"/>
          <a:lstStyle/>
          <a:p>
            <a:pPr marL="0" indent="0" algn="ctr">
              <a:lnSpc>
                <a:spcPts val="1100"/>
              </a:lnSpc>
              <a:buNone/>
            </a:pPr>
            <a:r>
              <a:rPr lang="en-US" sz="850" dirty="0">
                <a:solidFill>
                  <a:srgbClr val="00002E"/>
                </a:solidFill>
                <a:latin typeface="Nunito Semi Bold" pitchFamily="34" charset="0"/>
                <a:ea typeface="Nunito Semi Bold" pitchFamily="34" charset="-122"/>
                <a:cs typeface="Nunito Semi Bold" pitchFamily="34" charset="-120"/>
              </a:rPr>
              <a:t>Asosiy fanlar</a:t>
            </a:r>
            <a:endParaRPr lang="en-US" sz="850" dirty="0"/>
          </a:p>
        </p:txBody>
      </p:sp>
      <p:sp>
        <p:nvSpPr>
          <p:cNvPr id="32" name="Text 30"/>
          <p:cNvSpPr/>
          <p:nvPr/>
        </p:nvSpPr>
        <p:spPr>
          <a:xfrm>
            <a:off x="4616053" y="4729237"/>
            <a:ext cx="3523506" cy="133350"/>
          </a:xfrm>
          <a:prstGeom prst="rect">
            <a:avLst/>
          </a:prstGeom>
          <a:noFill/>
          <a:ln/>
        </p:spPr>
        <p:txBody>
          <a:bodyPr wrap="none" lIns="0" tIns="0" rIns="0" bIns="0" rtlCol="0" anchor="t"/>
          <a:lstStyle/>
          <a:p>
            <a:pPr marL="0" indent="0" algn="ctr">
              <a:lnSpc>
                <a:spcPts val="1050"/>
              </a:lnSpc>
              <a:buNone/>
            </a:pPr>
            <a:r>
              <a:rPr lang="en-US" sz="750" dirty="0">
                <a:solidFill>
                  <a:srgbClr val="00002E"/>
                </a:solidFill>
                <a:latin typeface="PT Sans" pitchFamily="34" charset="0"/>
                <a:ea typeface="PT Sans" pitchFamily="34" charset="-122"/>
                <a:cs typeface="PT Sans" pitchFamily="34" charset="-120"/>
              </a:rPr>
              <a:t>Madrasa dasturida o'qitiladigan asosiy fanlar soni</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523577" y="730672"/>
            <a:ext cx="1168673" cy="245938"/>
          </a:xfrm>
          <a:prstGeom prst="roundRect">
            <a:avLst>
              <a:gd name="adj" fmla="val 63875"/>
            </a:avLst>
          </a:prstGeom>
          <a:solidFill>
            <a:srgbClr val="CFD6FC"/>
          </a:solidFill>
          <a:ln/>
        </p:spPr>
      </p:sp>
      <p:sp>
        <p:nvSpPr>
          <p:cNvPr id="3" name="Text 1"/>
          <p:cNvSpPr/>
          <p:nvPr/>
        </p:nvSpPr>
        <p:spPr>
          <a:xfrm>
            <a:off x="602084" y="769888"/>
            <a:ext cx="1011659" cy="167506"/>
          </a:xfrm>
          <a:prstGeom prst="rect">
            <a:avLst/>
          </a:prstGeom>
          <a:noFill/>
          <a:ln/>
        </p:spPr>
        <p:txBody>
          <a:bodyPr wrap="none" lIns="0" tIns="0" rIns="0" bIns="0" rtlCol="0" anchor="t"/>
          <a:lstStyle/>
          <a:p>
            <a:pPr marL="0" indent="0" algn="l">
              <a:lnSpc>
                <a:spcPts val="1300"/>
              </a:lnSpc>
              <a:buNone/>
            </a:pPr>
            <a:r>
              <a:rPr lang="en-US" sz="800" dirty="0">
                <a:solidFill>
                  <a:srgbClr val="00002E"/>
                </a:solidFill>
                <a:latin typeface="PT Sans" pitchFamily="34" charset="0"/>
                <a:ea typeface="PT Sans" pitchFamily="34" charset="-122"/>
                <a:cs typeface="PT Sans" pitchFamily="34" charset="-120"/>
              </a:rPr>
              <a:t>ILM-FAN MARKAZLARI</a:t>
            </a:r>
            <a:endParaRPr lang="en-US" sz="800" dirty="0"/>
          </a:p>
        </p:txBody>
      </p:sp>
      <p:sp>
        <p:nvSpPr>
          <p:cNvPr id="4" name="Text 2"/>
          <p:cNvSpPr/>
          <p:nvPr/>
        </p:nvSpPr>
        <p:spPr>
          <a:xfrm>
            <a:off x="523577" y="1028923"/>
            <a:ext cx="4764584" cy="384944"/>
          </a:xfrm>
          <a:prstGeom prst="rect">
            <a:avLst/>
          </a:prstGeom>
          <a:noFill/>
          <a:ln/>
        </p:spPr>
        <p:txBody>
          <a:bodyPr wrap="none" lIns="0" tIns="0" rIns="0" bIns="0" rtlCol="0" anchor="t"/>
          <a:lstStyle/>
          <a:p>
            <a:pPr marL="0" indent="0" algn="l">
              <a:lnSpc>
                <a:spcPts val="3000"/>
              </a:lnSpc>
              <a:buNone/>
            </a:pPr>
            <a:r>
              <a:rPr lang="en-US" sz="2400" dirty="0">
                <a:solidFill>
                  <a:srgbClr val="00002E"/>
                </a:solidFill>
                <a:latin typeface="Nunito Semi Bold" pitchFamily="34" charset="0"/>
                <a:ea typeface="Nunito Semi Bold" pitchFamily="34" charset="-122"/>
                <a:cs typeface="Nunito Semi Bold" pitchFamily="34" charset="-120"/>
              </a:rPr>
              <a:t>Madrasalar — Ma'rifatning Qal'asi</a:t>
            </a:r>
            <a:endParaRPr lang="en-US" sz="2400" dirty="0"/>
          </a:p>
        </p:txBody>
      </p:sp>
      <p:sp>
        <p:nvSpPr>
          <p:cNvPr id="5" name="Text 3"/>
          <p:cNvSpPr/>
          <p:nvPr/>
        </p:nvSpPr>
        <p:spPr>
          <a:xfrm>
            <a:off x="523577" y="1610171"/>
            <a:ext cx="8096845" cy="628204"/>
          </a:xfrm>
          <a:prstGeom prst="rect">
            <a:avLst/>
          </a:prstGeom>
          <a:noFill/>
          <a:ln/>
        </p:spPr>
        <p:txBody>
          <a:bodyPr wrap="square" lIns="0" tIns="0" rIns="0" bIns="0" rtlCol="0" anchor="t"/>
          <a:lstStyle/>
          <a:p>
            <a:pPr marL="0" indent="0" algn="l">
              <a:lnSpc>
                <a:spcPts val="1600"/>
              </a:lnSpc>
              <a:buNone/>
            </a:pPr>
            <a:r>
              <a:rPr lang="en-US" sz="1000" dirty="0">
                <a:solidFill>
                  <a:srgbClr val="00002E"/>
                </a:solidFill>
                <a:latin typeface="PT Sans" pitchFamily="34" charset="0"/>
                <a:ea typeface="PT Sans" pitchFamily="34" charset="-122"/>
                <a:cs typeface="PT Sans" pitchFamily="34" charset="-120"/>
              </a:rPr>
              <a:t>Madrasalar nafaqat ta'lim maskani, balki ilmiy munozaralar, adabiy majlislar va ma'naviy tarbiyaning markazi bo'lgan. Ularning me'moriy uslubidan tortib, ta'lim dasturigacha bo'lgan barcha jihatlar islom madaniyatining eng yuksak an'analarini aks ettirgan. Buxorodagi Mir Arab madrasasi, Samarqanddagi Sherdor va Tillakori madrasalari nafaqat O'rta Osiyo, balki butun islom dunyosida tanilgan edi.</a:t>
            </a:r>
            <a:endParaRPr lang="en-US" sz="1000" dirty="0"/>
          </a:p>
        </p:txBody>
      </p:sp>
      <p:sp>
        <p:nvSpPr>
          <p:cNvPr id="6" name="Shape 4"/>
          <p:cNvSpPr/>
          <p:nvPr/>
        </p:nvSpPr>
        <p:spPr>
          <a:xfrm>
            <a:off x="523577" y="2385640"/>
            <a:ext cx="2611636" cy="2027188"/>
          </a:xfrm>
          <a:prstGeom prst="roundRect">
            <a:avLst>
              <a:gd name="adj" fmla="val 9687"/>
            </a:avLst>
          </a:prstGeom>
          <a:solidFill>
            <a:srgbClr val="F3F3FF"/>
          </a:solidFill>
          <a:ln w="14288">
            <a:solidFill>
              <a:srgbClr val="2D4DF2"/>
            </a:solidFill>
            <a:prstDash val="solid"/>
          </a:ln>
        </p:spPr>
      </p:sp>
      <p:sp>
        <p:nvSpPr>
          <p:cNvPr id="7" name="Text 5"/>
          <p:cNvSpPr/>
          <p:nvPr/>
        </p:nvSpPr>
        <p:spPr>
          <a:xfrm>
            <a:off x="668759" y="2530822"/>
            <a:ext cx="1600126" cy="192509"/>
          </a:xfrm>
          <a:prstGeom prst="rect">
            <a:avLst/>
          </a:prstGeom>
          <a:noFill/>
          <a:ln/>
        </p:spPr>
        <p:txBody>
          <a:bodyPr wrap="none" lIns="0" tIns="0" rIns="0" bIns="0" rtlCol="0" anchor="t"/>
          <a:lstStyle/>
          <a:p>
            <a:pPr marL="0" indent="0" algn="l">
              <a:lnSpc>
                <a:spcPts val="1500"/>
              </a:lnSpc>
              <a:buNone/>
            </a:pPr>
            <a:r>
              <a:rPr lang="en-US" sz="1200" dirty="0">
                <a:solidFill>
                  <a:srgbClr val="000000"/>
                </a:solidFill>
                <a:latin typeface="Nunito Semi Bold" pitchFamily="34" charset="0"/>
                <a:ea typeface="Nunito Semi Bold" pitchFamily="34" charset="-122"/>
                <a:cs typeface="Nunito Semi Bold" pitchFamily="34" charset="-120"/>
              </a:rPr>
              <a:t>🕌</a:t>
            </a:r>
            <a:r>
              <a:rPr lang="en-US" sz="1200" dirty="0">
                <a:solidFill>
                  <a:srgbClr val="00002E"/>
                </a:solidFill>
                <a:latin typeface="Nunito Semi Bold" pitchFamily="34" charset="0"/>
                <a:ea typeface="Nunito Semi Bold" pitchFamily="34" charset="-122"/>
                <a:cs typeface="Nunito Semi Bold" pitchFamily="34" charset="-120"/>
              </a:rPr>
              <a:t> Me'moriy ahamiyati</a:t>
            </a:r>
            <a:endParaRPr lang="en-US" sz="1200" dirty="0"/>
          </a:p>
        </p:txBody>
      </p:sp>
      <p:sp>
        <p:nvSpPr>
          <p:cNvPr id="8" name="Text 6"/>
          <p:cNvSpPr/>
          <p:nvPr/>
        </p:nvSpPr>
        <p:spPr>
          <a:xfrm>
            <a:off x="668759" y="2801838"/>
            <a:ext cx="2321272" cy="1256407"/>
          </a:xfrm>
          <a:prstGeom prst="rect">
            <a:avLst/>
          </a:prstGeom>
          <a:noFill/>
          <a:ln/>
        </p:spPr>
        <p:txBody>
          <a:bodyPr wrap="square" lIns="0" tIns="0" rIns="0" bIns="0" rtlCol="0" anchor="t"/>
          <a:lstStyle/>
          <a:p>
            <a:pPr marL="0" indent="0" algn="l">
              <a:lnSpc>
                <a:spcPts val="1600"/>
              </a:lnSpc>
              <a:buNone/>
            </a:pPr>
            <a:r>
              <a:rPr lang="en-US" sz="1000" dirty="0">
                <a:solidFill>
                  <a:srgbClr val="00002E"/>
                </a:solidFill>
                <a:latin typeface="PT Sans" pitchFamily="34" charset="0"/>
                <a:ea typeface="PT Sans" pitchFamily="34" charset="-122"/>
                <a:cs typeface="PT Sans" pitchFamily="34" charset="-120"/>
              </a:rPr>
              <a:t>Madrasalar o'z davrining eng mukammal me'moriy yodgorliklari bo'lib, ularning har biri noyob bezaklar, koshinkori va xattotlik san'ati bilan bezatilgan. Bu binolar bugungi kunda ham UNESCO merosi ro'yxatiga kiritilgan.</a:t>
            </a:r>
            <a:endParaRPr lang="en-US" sz="1000" dirty="0"/>
          </a:p>
        </p:txBody>
      </p:sp>
      <p:sp>
        <p:nvSpPr>
          <p:cNvPr id="9" name="Shape 7"/>
          <p:cNvSpPr/>
          <p:nvPr/>
        </p:nvSpPr>
        <p:spPr>
          <a:xfrm>
            <a:off x="3266108" y="2385640"/>
            <a:ext cx="2611710" cy="2027188"/>
          </a:xfrm>
          <a:prstGeom prst="roundRect">
            <a:avLst>
              <a:gd name="adj" fmla="val 9687"/>
            </a:avLst>
          </a:prstGeom>
          <a:solidFill>
            <a:srgbClr val="F3F3FF"/>
          </a:solidFill>
          <a:ln w="14288">
            <a:solidFill>
              <a:srgbClr val="018CE1"/>
            </a:solidFill>
            <a:prstDash val="solid"/>
          </a:ln>
        </p:spPr>
      </p:sp>
      <p:sp>
        <p:nvSpPr>
          <p:cNvPr id="10" name="Text 8"/>
          <p:cNvSpPr/>
          <p:nvPr/>
        </p:nvSpPr>
        <p:spPr>
          <a:xfrm>
            <a:off x="3411289" y="2530822"/>
            <a:ext cx="1540073" cy="192509"/>
          </a:xfrm>
          <a:prstGeom prst="rect">
            <a:avLst/>
          </a:prstGeom>
          <a:noFill/>
          <a:ln/>
        </p:spPr>
        <p:txBody>
          <a:bodyPr wrap="none" lIns="0" tIns="0" rIns="0" bIns="0" rtlCol="0" anchor="t"/>
          <a:lstStyle/>
          <a:p>
            <a:pPr marL="0" indent="0" algn="l">
              <a:lnSpc>
                <a:spcPts val="1500"/>
              </a:lnSpc>
              <a:buNone/>
            </a:pPr>
            <a:r>
              <a:rPr lang="en-US" sz="1200" dirty="0">
                <a:solidFill>
                  <a:srgbClr val="000000"/>
                </a:solidFill>
                <a:latin typeface="Nunito Semi Bold" pitchFamily="34" charset="0"/>
                <a:ea typeface="Nunito Semi Bold" pitchFamily="34" charset="-122"/>
                <a:cs typeface="Nunito Semi Bold" pitchFamily="34" charset="-120"/>
              </a:rPr>
              <a:t>📚</a:t>
            </a:r>
            <a:r>
              <a:rPr lang="en-US" sz="1200" dirty="0">
                <a:solidFill>
                  <a:srgbClr val="00002E"/>
                </a:solidFill>
                <a:latin typeface="Nunito Semi Bold" pitchFamily="34" charset="0"/>
                <a:ea typeface="Nunito Semi Bold" pitchFamily="34" charset="-122"/>
                <a:cs typeface="Nunito Semi Bold" pitchFamily="34" charset="-120"/>
              </a:rPr>
              <a:t> Ilmiy meros</a:t>
            </a:r>
            <a:endParaRPr lang="en-US" sz="1200" dirty="0"/>
          </a:p>
        </p:txBody>
      </p:sp>
      <p:sp>
        <p:nvSpPr>
          <p:cNvPr id="11" name="Text 9"/>
          <p:cNvSpPr/>
          <p:nvPr/>
        </p:nvSpPr>
        <p:spPr>
          <a:xfrm>
            <a:off x="3411289" y="2801838"/>
            <a:ext cx="2321347" cy="1465808"/>
          </a:xfrm>
          <a:prstGeom prst="rect">
            <a:avLst/>
          </a:prstGeom>
          <a:noFill/>
          <a:ln/>
        </p:spPr>
        <p:txBody>
          <a:bodyPr wrap="square" lIns="0" tIns="0" rIns="0" bIns="0" rtlCol="0" anchor="t"/>
          <a:lstStyle/>
          <a:p>
            <a:pPr marL="0" indent="0" algn="l">
              <a:lnSpc>
                <a:spcPts val="1600"/>
              </a:lnSpc>
              <a:buNone/>
            </a:pPr>
            <a:r>
              <a:rPr lang="en-US" sz="1000" dirty="0">
                <a:solidFill>
                  <a:srgbClr val="00002E"/>
                </a:solidFill>
                <a:latin typeface="PT Sans" pitchFamily="34" charset="0"/>
                <a:ea typeface="PT Sans" pitchFamily="34" charset="-122"/>
                <a:cs typeface="PT Sans" pitchFamily="34" charset="-120"/>
              </a:rPr>
              <a:t>Madrasalar kutubxonalari minglab qo'lyozma asarlarni o'z ichiga olgan. Ularda falsafa, tibbiyot, astronomiya, matematika va adabiyotga oid noyob qo'lyozmalar saqlangan. Olimlar bu kutubxonalarda ilmiy izlanishlar olib borgan.</a:t>
            </a:r>
            <a:endParaRPr lang="en-US" sz="1000" dirty="0"/>
          </a:p>
        </p:txBody>
      </p:sp>
      <p:sp>
        <p:nvSpPr>
          <p:cNvPr id="12" name="Shape 10"/>
          <p:cNvSpPr/>
          <p:nvPr/>
        </p:nvSpPr>
        <p:spPr>
          <a:xfrm>
            <a:off x="6008712" y="2385640"/>
            <a:ext cx="2611710" cy="2027188"/>
          </a:xfrm>
          <a:prstGeom prst="roundRect">
            <a:avLst>
              <a:gd name="adj" fmla="val 9687"/>
            </a:avLst>
          </a:prstGeom>
          <a:solidFill>
            <a:srgbClr val="F3F3FF"/>
          </a:solidFill>
          <a:ln w="14288">
            <a:solidFill>
              <a:srgbClr val="DA33BF"/>
            </a:solidFill>
            <a:prstDash val="solid"/>
          </a:ln>
        </p:spPr>
      </p:sp>
      <p:sp>
        <p:nvSpPr>
          <p:cNvPr id="13" name="Text 11"/>
          <p:cNvSpPr/>
          <p:nvPr/>
        </p:nvSpPr>
        <p:spPr>
          <a:xfrm>
            <a:off x="6153894" y="2530822"/>
            <a:ext cx="1540073" cy="192509"/>
          </a:xfrm>
          <a:prstGeom prst="rect">
            <a:avLst/>
          </a:prstGeom>
          <a:noFill/>
          <a:ln/>
        </p:spPr>
        <p:txBody>
          <a:bodyPr wrap="none" lIns="0" tIns="0" rIns="0" bIns="0" rtlCol="0" anchor="t"/>
          <a:lstStyle/>
          <a:p>
            <a:pPr marL="0" indent="0" algn="l">
              <a:lnSpc>
                <a:spcPts val="1500"/>
              </a:lnSpc>
              <a:buNone/>
            </a:pPr>
            <a:r>
              <a:rPr lang="en-US" sz="1200" dirty="0">
                <a:solidFill>
                  <a:srgbClr val="000000"/>
                </a:solidFill>
                <a:latin typeface="Nunito Semi Bold" pitchFamily="34" charset="0"/>
                <a:ea typeface="Nunito Semi Bold" pitchFamily="34" charset="-122"/>
                <a:cs typeface="Nunito Semi Bold" pitchFamily="34" charset="-120"/>
              </a:rPr>
              <a:t>🌍</a:t>
            </a:r>
            <a:r>
              <a:rPr lang="en-US" sz="1200" dirty="0">
                <a:solidFill>
                  <a:srgbClr val="00002E"/>
                </a:solidFill>
                <a:latin typeface="Nunito Semi Bold" pitchFamily="34" charset="0"/>
                <a:ea typeface="Nunito Semi Bold" pitchFamily="34" charset="-122"/>
                <a:cs typeface="Nunito Semi Bold" pitchFamily="34" charset="-120"/>
              </a:rPr>
              <a:t> Xalqaro aloqalar</a:t>
            </a:r>
            <a:endParaRPr lang="en-US" sz="1200" dirty="0"/>
          </a:p>
        </p:txBody>
      </p:sp>
      <p:sp>
        <p:nvSpPr>
          <p:cNvPr id="14" name="Text 12"/>
          <p:cNvSpPr/>
          <p:nvPr/>
        </p:nvSpPr>
        <p:spPr>
          <a:xfrm>
            <a:off x="6153894" y="2801838"/>
            <a:ext cx="2321347" cy="1047006"/>
          </a:xfrm>
          <a:prstGeom prst="rect">
            <a:avLst/>
          </a:prstGeom>
          <a:noFill/>
          <a:ln/>
        </p:spPr>
        <p:txBody>
          <a:bodyPr wrap="square" lIns="0" tIns="0" rIns="0" bIns="0" rtlCol="0" anchor="t"/>
          <a:lstStyle/>
          <a:p>
            <a:pPr marL="0" indent="0" algn="l">
              <a:lnSpc>
                <a:spcPts val="1600"/>
              </a:lnSpc>
              <a:buNone/>
            </a:pPr>
            <a:r>
              <a:rPr lang="en-US" sz="1000" dirty="0">
                <a:solidFill>
                  <a:srgbClr val="00002E"/>
                </a:solidFill>
                <a:latin typeface="PT Sans" pitchFamily="34" charset="0"/>
                <a:ea typeface="PT Sans" pitchFamily="34" charset="-122"/>
                <a:cs typeface="PT Sans" pitchFamily="34" charset="-120"/>
              </a:rPr>
              <a:t>Buxoro va Xiva madrasalariga nafaqat mahalliy, balki Eron, Afg'oniston, Hindiston va hatto Turkiyadan talabalar kelib o'qigan. Bu madrasalar xalqaro ilmiy aloqalarning muhim ko'prigi bo'lgan.</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458167" y="355402"/>
            <a:ext cx="411510" cy="205978"/>
          </a:xfrm>
          <a:prstGeom prst="roundRect">
            <a:avLst>
              <a:gd name="adj" fmla="val 66734"/>
            </a:avLst>
          </a:prstGeom>
          <a:solidFill>
            <a:srgbClr val="CFD6FC"/>
          </a:solidFill>
          <a:ln/>
        </p:spPr>
      </p:sp>
      <p:sp>
        <p:nvSpPr>
          <p:cNvPr id="3" name="Text 1"/>
          <p:cNvSpPr/>
          <p:nvPr/>
        </p:nvSpPr>
        <p:spPr>
          <a:xfrm>
            <a:off x="526852" y="389706"/>
            <a:ext cx="274141" cy="137368"/>
          </a:xfrm>
          <a:prstGeom prst="rect">
            <a:avLst/>
          </a:prstGeom>
          <a:noFill/>
          <a:ln/>
        </p:spPr>
        <p:txBody>
          <a:bodyPr wrap="none" lIns="0" tIns="0" rIns="0" bIns="0" rtlCol="0" anchor="t"/>
          <a:lstStyle/>
          <a:p>
            <a:pPr marL="0" indent="0" algn="l">
              <a:lnSpc>
                <a:spcPts val="1050"/>
              </a:lnSpc>
              <a:buNone/>
            </a:pPr>
            <a:r>
              <a:rPr lang="en-US" sz="700" dirty="0">
                <a:solidFill>
                  <a:srgbClr val="00002E"/>
                </a:solidFill>
                <a:latin typeface="PT Sans" pitchFamily="34" charset="0"/>
                <a:ea typeface="PT Sans" pitchFamily="34" charset="-122"/>
                <a:cs typeface="PT Sans" pitchFamily="34" charset="-120"/>
              </a:rPr>
              <a:t>III BOB</a:t>
            </a:r>
            <a:endParaRPr lang="en-US" sz="700" dirty="0"/>
          </a:p>
        </p:txBody>
      </p:sp>
      <p:sp>
        <p:nvSpPr>
          <p:cNvPr id="4" name="Text 2"/>
          <p:cNvSpPr/>
          <p:nvPr/>
        </p:nvSpPr>
        <p:spPr>
          <a:xfrm>
            <a:off x="458167" y="601414"/>
            <a:ext cx="3679924" cy="336872"/>
          </a:xfrm>
          <a:prstGeom prst="rect">
            <a:avLst/>
          </a:prstGeom>
          <a:noFill/>
          <a:ln/>
        </p:spPr>
        <p:txBody>
          <a:bodyPr wrap="none" lIns="0" tIns="0" rIns="0" bIns="0" rtlCol="0" anchor="t"/>
          <a:lstStyle/>
          <a:p>
            <a:pPr marL="0" indent="0" algn="l">
              <a:lnSpc>
                <a:spcPts val="2650"/>
              </a:lnSpc>
              <a:buNone/>
            </a:pPr>
            <a:r>
              <a:rPr lang="en-US" sz="2100" dirty="0">
                <a:solidFill>
                  <a:srgbClr val="00002E"/>
                </a:solidFill>
                <a:latin typeface="Nunito Semi Bold" pitchFamily="34" charset="0"/>
                <a:ea typeface="Nunito Semi Bold" pitchFamily="34" charset="-122"/>
                <a:cs typeface="Nunito Semi Bold" pitchFamily="34" charset="-120"/>
              </a:rPr>
              <a:t>Pedagogik fikrlar va allomalar</a:t>
            </a:r>
            <a:endParaRPr lang="en-US" sz="2100" dirty="0"/>
          </a:p>
        </p:txBody>
      </p:sp>
      <p:sp>
        <p:nvSpPr>
          <p:cNvPr id="5" name="Text 3"/>
          <p:cNvSpPr/>
          <p:nvPr/>
        </p:nvSpPr>
        <p:spPr>
          <a:xfrm>
            <a:off x="458167" y="1088603"/>
            <a:ext cx="8227665" cy="343495"/>
          </a:xfrm>
          <a:prstGeom prst="rect">
            <a:avLst/>
          </a:prstGeom>
          <a:noFill/>
          <a:ln/>
        </p:spPr>
        <p:txBody>
          <a:bodyPr wrap="square" lIns="0" tIns="0" rIns="0" bIns="0" rtlCol="0" anchor="t"/>
          <a:lstStyle/>
          <a:p>
            <a:pPr marL="0" indent="0" algn="l">
              <a:lnSpc>
                <a:spcPts val="1350"/>
              </a:lnSpc>
              <a:buNone/>
            </a:pPr>
            <a:r>
              <a:rPr lang="en-US" sz="900" dirty="0">
                <a:solidFill>
                  <a:srgbClr val="00002E"/>
                </a:solidFill>
                <a:latin typeface="PT Sans" pitchFamily="34" charset="0"/>
                <a:ea typeface="PT Sans" pitchFamily="34" charset="-122"/>
                <a:cs typeface="PT Sans" pitchFamily="34" charset="-120"/>
              </a:rPr>
              <a:t>XVII–XIX asrlarda O'rta Osiyoda faoliyat yuritgan allomalar nafaqat diniy bilimdon, balki chuqur pedagogik tafakkur egasi bo'lganlar. Ularning g'oyalari ta'lim-tarbiya nazariyasi va amaliyotini boyitgan hamda keyingi avlodlar uchun muhim meros bo'lib qolgan.</a:t>
            </a:r>
            <a:endParaRPr lang="en-US" sz="900" dirty="0"/>
          </a:p>
        </p:txBody>
      </p:sp>
      <p:sp>
        <p:nvSpPr>
          <p:cNvPr id="6" name="Text 4"/>
          <p:cNvSpPr/>
          <p:nvPr/>
        </p:nvSpPr>
        <p:spPr>
          <a:xfrm>
            <a:off x="458167" y="1644997"/>
            <a:ext cx="2000994" cy="168399"/>
          </a:xfrm>
          <a:prstGeom prst="rect">
            <a:avLst/>
          </a:prstGeom>
          <a:noFill/>
          <a:ln/>
        </p:spPr>
        <p:txBody>
          <a:bodyPr wrap="none" lIns="0" tIns="0" rIns="0" bIns="0" rtlCol="0" anchor="t"/>
          <a:lstStyle/>
          <a:p>
            <a:pPr marL="0" indent="0" algn="l">
              <a:lnSpc>
                <a:spcPts val="1300"/>
              </a:lnSpc>
              <a:buNone/>
            </a:pPr>
            <a:r>
              <a:rPr lang="en-US" sz="1050" dirty="0">
                <a:solidFill>
                  <a:srgbClr val="00002E"/>
                </a:solidFill>
                <a:latin typeface="Nunito Semi Bold" pitchFamily="34" charset="0"/>
                <a:ea typeface="Nunito Semi Bold" pitchFamily="34" charset="-122"/>
                <a:cs typeface="Nunito Semi Bold" pitchFamily="34" charset="-120"/>
              </a:rPr>
              <a:t>Jahon Otin Uvaysiy (1780–1845)</a:t>
            </a:r>
            <a:endParaRPr lang="en-US" sz="1050" dirty="0"/>
          </a:p>
        </p:txBody>
      </p:sp>
      <p:sp>
        <p:nvSpPr>
          <p:cNvPr id="7" name="Text 5"/>
          <p:cNvSpPr/>
          <p:nvPr/>
        </p:nvSpPr>
        <p:spPr>
          <a:xfrm>
            <a:off x="458167" y="1913558"/>
            <a:ext cx="3974157" cy="1202234"/>
          </a:xfrm>
          <a:prstGeom prst="rect">
            <a:avLst/>
          </a:prstGeom>
          <a:noFill/>
          <a:ln/>
        </p:spPr>
        <p:txBody>
          <a:bodyPr wrap="square" lIns="0" tIns="0" rIns="0" bIns="0" rtlCol="0" anchor="t"/>
          <a:lstStyle/>
          <a:p>
            <a:pPr marL="0" indent="0" algn="l">
              <a:lnSpc>
                <a:spcPts val="1350"/>
              </a:lnSpc>
              <a:buNone/>
            </a:pPr>
            <a:r>
              <a:rPr lang="en-US" sz="900" dirty="0">
                <a:solidFill>
                  <a:srgbClr val="00002E"/>
                </a:solidFill>
                <a:latin typeface="PT Sans" pitchFamily="34" charset="0"/>
                <a:ea typeface="PT Sans" pitchFamily="34" charset="-122"/>
                <a:cs typeface="PT Sans" pitchFamily="34" charset="-120"/>
              </a:rPr>
              <a:t>Jahon Otin Uvaysiy — O'rta Osiyo tarixidagi eng yorqin ayol allomalardan biri. Uning ijtimoiy-pedagogik faoliyati va qarashlari o'z davri uchun inqilobiy hisoblangan. Uvaysiy ayollar ta'limini faol targ'ib qilgan, "Otinoyilar" maktablarini tashkil etgan va she'riyat orqali ma'naviy tarbiya g'oyalarini ifodalagan. Uning "Devon" asari nafaqat adabiy, balki pedagogik ahamiyatga ham ega. Uvaysiy ta'limda mehr-muhabbat, sabr-toqat va axloqiy poklikni asosiy tamoyillar sifatida ta'kidlagan.</a:t>
            </a:r>
            <a:endParaRPr lang="en-US" sz="900" dirty="0"/>
          </a:p>
        </p:txBody>
      </p:sp>
      <p:sp>
        <p:nvSpPr>
          <p:cNvPr id="8" name="Text 6"/>
          <p:cNvSpPr/>
          <p:nvPr/>
        </p:nvSpPr>
        <p:spPr>
          <a:xfrm>
            <a:off x="458167" y="3215953"/>
            <a:ext cx="1810420" cy="168399"/>
          </a:xfrm>
          <a:prstGeom prst="rect">
            <a:avLst/>
          </a:prstGeom>
          <a:noFill/>
          <a:ln/>
        </p:spPr>
        <p:txBody>
          <a:bodyPr wrap="none" lIns="0" tIns="0" rIns="0" bIns="0" rtlCol="0" anchor="t"/>
          <a:lstStyle/>
          <a:p>
            <a:pPr marL="0" indent="0" algn="l">
              <a:lnSpc>
                <a:spcPts val="1300"/>
              </a:lnSpc>
              <a:buNone/>
            </a:pPr>
            <a:r>
              <a:rPr lang="en-US" sz="1050" dirty="0">
                <a:solidFill>
                  <a:srgbClr val="00002E"/>
                </a:solidFill>
                <a:latin typeface="Nunito Semi Bold" pitchFamily="34" charset="0"/>
                <a:ea typeface="Nunito Semi Bold" pitchFamily="34" charset="-122"/>
                <a:cs typeface="Nunito Semi Bold" pitchFamily="34" charset="-120"/>
              </a:rPr>
              <a:t>Muhammad Sodiq Qoshg'ariy</a:t>
            </a:r>
            <a:endParaRPr lang="en-US" sz="1050" dirty="0"/>
          </a:p>
        </p:txBody>
      </p:sp>
      <p:sp>
        <p:nvSpPr>
          <p:cNvPr id="9" name="Text 7"/>
          <p:cNvSpPr/>
          <p:nvPr/>
        </p:nvSpPr>
        <p:spPr>
          <a:xfrm>
            <a:off x="458167" y="3484513"/>
            <a:ext cx="3974157" cy="1030486"/>
          </a:xfrm>
          <a:prstGeom prst="rect">
            <a:avLst/>
          </a:prstGeom>
          <a:noFill/>
          <a:ln/>
        </p:spPr>
        <p:txBody>
          <a:bodyPr wrap="square" lIns="0" tIns="0" rIns="0" bIns="0" rtlCol="0" anchor="t"/>
          <a:lstStyle/>
          <a:p>
            <a:pPr marL="0" indent="0" algn="l">
              <a:lnSpc>
                <a:spcPts val="1350"/>
              </a:lnSpc>
              <a:buNone/>
            </a:pPr>
            <a:r>
              <a:rPr lang="en-US" sz="900" dirty="0">
                <a:solidFill>
                  <a:srgbClr val="00002E"/>
                </a:solidFill>
                <a:latin typeface="PT Sans" pitchFamily="34" charset="0"/>
                <a:ea typeface="PT Sans" pitchFamily="34" charset="-122"/>
                <a:cs typeface="PT Sans" pitchFamily="34" charset="-120"/>
              </a:rPr>
              <a:t>Muhammad Sodiq Qoshg'ariy — XIX asrning taniqli pedagogik tafakkur namoyandasi. Uning pedagogik g'oyalari asosan tarbiyaning axloqiy jihatlari, bolalarni yaxshi xulq-atvorga o'rgatish usullari va o'qituvchining jamiyatdagi mas'uliyati haqida bo'lgan. Qoshg'ariy ta'limda ona tilining ahamiyatini alohida ta'kidlab, mahalliy an'analarni o'qitish jarayoniga singdirish zarurligini ta'kidlagan.</a:t>
            </a:r>
            <a:endParaRPr lang="en-US" sz="900" dirty="0"/>
          </a:p>
        </p:txBody>
      </p:sp>
      <p:sp>
        <p:nvSpPr>
          <p:cNvPr id="10" name="Shape 8"/>
          <p:cNvSpPr/>
          <p:nvPr/>
        </p:nvSpPr>
        <p:spPr>
          <a:xfrm>
            <a:off x="4633987" y="1544836"/>
            <a:ext cx="4139059" cy="3243263"/>
          </a:xfrm>
          <a:prstGeom prst="roundRect">
            <a:avLst>
              <a:gd name="adj" fmla="val 8476"/>
            </a:avLst>
          </a:prstGeom>
          <a:solidFill>
            <a:srgbClr val="2D4DF2">
              <a:alpha val="75000"/>
            </a:srgbClr>
          </a:solidFill>
          <a:ln/>
        </p:spPr>
      </p:sp>
      <p:sp>
        <p:nvSpPr>
          <p:cNvPr id="11" name="Text 9"/>
          <p:cNvSpPr/>
          <p:nvPr/>
        </p:nvSpPr>
        <p:spPr>
          <a:xfrm>
            <a:off x="4748510" y="1644997"/>
            <a:ext cx="1502122" cy="168399"/>
          </a:xfrm>
          <a:prstGeom prst="rect">
            <a:avLst/>
          </a:prstGeom>
          <a:noFill/>
          <a:ln/>
        </p:spPr>
        <p:txBody>
          <a:bodyPr wrap="none" lIns="0" tIns="0" rIns="0" bIns="0" rtlCol="0" anchor="t"/>
          <a:lstStyle/>
          <a:p>
            <a:pPr marL="0" indent="0" algn="l">
              <a:lnSpc>
                <a:spcPts val="1300"/>
              </a:lnSpc>
              <a:buNone/>
            </a:pPr>
            <a:r>
              <a:rPr lang="en-US" sz="1050" dirty="0">
                <a:solidFill>
                  <a:srgbClr val="FFFFFF"/>
                </a:solidFill>
                <a:latin typeface="Nunito Semi Bold" pitchFamily="34" charset="0"/>
                <a:ea typeface="Nunito Semi Bold" pitchFamily="34" charset="-122"/>
                <a:cs typeface="Nunito Semi Bold" pitchFamily="34" charset="-120"/>
              </a:rPr>
              <a:t>Boshqa taniqli allomalar</a:t>
            </a:r>
            <a:endParaRPr lang="en-US" sz="1050" dirty="0"/>
          </a:p>
        </p:txBody>
      </p:sp>
      <p:sp>
        <p:nvSpPr>
          <p:cNvPr id="12" name="Text 10"/>
          <p:cNvSpPr/>
          <p:nvPr/>
        </p:nvSpPr>
        <p:spPr>
          <a:xfrm>
            <a:off x="4748510" y="1913558"/>
            <a:ext cx="3910012" cy="1857673"/>
          </a:xfrm>
          <a:prstGeom prst="rect">
            <a:avLst/>
          </a:prstGeom>
          <a:noFill/>
          <a:ln/>
        </p:spPr>
        <p:txBody>
          <a:bodyPr wrap="square" lIns="0" tIns="0" rIns="0" bIns="0" rtlCol="0" anchor="t"/>
          <a:lstStyle/>
          <a:p>
            <a:pPr marL="342900" indent="-342900" algn="l">
              <a:lnSpc>
                <a:spcPts val="1350"/>
              </a:lnSpc>
              <a:buSzPct val="100000"/>
              <a:buChar char="•"/>
            </a:pPr>
            <a:r>
              <a:rPr lang="en-US" sz="900" b="1" dirty="0">
                <a:solidFill>
                  <a:srgbClr val="FFFFFF"/>
                </a:solidFill>
                <a:latin typeface="PT Sans" pitchFamily="34" charset="0"/>
                <a:ea typeface="PT Sans" pitchFamily="34" charset="-122"/>
                <a:cs typeface="PT Sans" pitchFamily="34" charset="-120"/>
              </a:rPr>
              <a:t>Mashrab Boborahim</a:t>
            </a:r>
            <a:r>
              <a:rPr lang="en-US" sz="900" dirty="0">
                <a:solidFill>
                  <a:srgbClr val="FFFFFF"/>
                </a:solidFill>
                <a:latin typeface="PT Sans" pitchFamily="34" charset="0"/>
                <a:ea typeface="PT Sans" pitchFamily="34" charset="-122"/>
                <a:cs typeface="PT Sans" pitchFamily="34" charset="-120"/>
              </a:rPr>
              <a:t> — tasavvufiy tarbiya nazariyasi va amaliyoti sohasida faoliyat yuritgan, ruhiy tarbiya masalalarini chuqur o'rgangan</a:t>
            </a:r>
            <a:endParaRPr lang="en-US" sz="900" dirty="0"/>
          </a:p>
          <a:p>
            <a:pPr marL="342900" indent="-342900" algn="l">
              <a:lnSpc>
                <a:spcPts val="1350"/>
              </a:lnSpc>
              <a:buSzPct val="100000"/>
              <a:buChar char="•"/>
            </a:pPr>
            <a:r>
              <a:rPr lang="en-US" sz="900" b="1" dirty="0">
                <a:solidFill>
                  <a:srgbClr val="FFFFFF"/>
                </a:solidFill>
                <a:latin typeface="PT Sans" pitchFamily="34" charset="0"/>
                <a:ea typeface="PT Sans" pitchFamily="34" charset="-122"/>
                <a:cs typeface="PT Sans" pitchFamily="34" charset="-120"/>
              </a:rPr>
              <a:t>Nodira bexim</a:t>
            </a:r>
            <a:r>
              <a:rPr lang="en-US" sz="900" dirty="0">
                <a:solidFill>
                  <a:srgbClr val="FFFFFF"/>
                </a:solidFill>
                <a:latin typeface="PT Sans" pitchFamily="34" charset="0"/>
                <a:ea typeface="PT Sans" pitchFamily="34" charset="-122"/>
                <a:cs typeface="PT Sans" pitchFamily="34" charset="-120"/>
              </a:rPr>
              <a:t> — Qo'qon xonligi davrida adabiyot va san'atni rivojlantirgan, ayollar ta'limini qo'llab-quvvatlagan</a:t>
            </a:r>
            <a:endParaRPr lang="en-US" sz="900" dirty="0"/>
          </a:p>
          <a:p>
            <a:pPr marL="342900" indent="-342900" algn="l">
              <a:lnSpc>
                <a:spcPts val="1350"/>
              </a:lnSpc>
              <a:buSzPct val="100000"/>
              <a:buChar char="•"/>
            </a:pPr>
            <a:r>
              <a:rPr lang="en-US" sz="900" b="1" dirty="0">
                <a:solidFill>
                  <a:srgbClr val="FFFFFF"/>
                </a:solidFill>
                <a:latin typeface="PT Sans" pitchFamily="34" charset="0"/>
                <a:ea typeface="PT Sans" pitchFamily="34" charset="-122"/>
                <a:cs typeface="PT Sans" pitchFamily="34" charset="-120"/>
              </a:rPr>
              <a:t>Muqimiy</a:t>
            </a:r>
            <a:r>
              <a:rPr lang="en-US" sz="900" dirty="0">
                <a:solidFill>
                  <a:srgbClr val="FFFFFF"/>
                </a:solidFill>
                <a:latin typeface="PT Sans" pitchFamily="34" charset="0"/>
                <a:ea typeface="PT Sans" pitchFamily="34" charset="-122"/>
                <a:cs typeface="PT Sans" pitchFamily="34" charset="-120"/>
              </a:rPr>
              <a:t> — she'riyat va adabiyot orqali tarbiya g'oyalarini ilgari surgan, xalqona ta'lim usullarini targ'ib qilgan</a:t>
            </a:r>
            <a:endParaRPr lang="en-US" sz="900" dirty="0"/>
          </a:p>
          <a:p>
            <a:pPr marL="342900" indent="-342900" algn="l">
              <a:lnSpc>
                <a:spcPts val="1350"/>
              </a:lnSpc>
              <a:buSzPct val="100000"/>
              <a:buChar char="•"/>
            </a:pPr>
            <a:r>
              <a:rPr lang="en-US" sz="900" b="1" dirty="0">
                <a:solidFill>
                  <a:srgbClr val="FFFFFF"/>
                </a:solidFill>
                <a:latin typeface="PT Sans" pitchFamily="34" charset="0"/>
                <a:ea typeface="PT Sans" pitchFamily="34" charset="-122"/>
                <a:cs typeface="PT Sans" pitchFamily="34" charset="-120"/>
              </a:rPr>
              <a:t>Furqat</a:t>
            </a:r>
            <a:r>
              <a:rPr lang="en-US" sz="900" dirty="0">
                <a:solidFill>
                  <a:srgbClr val="FFFFFF"/>
                </a:solidFill>
                <a:latin typeface="PT Sans" pitchFamily="34" charset="0"/>
                <a:ea typeface="PT Sans" pitchFamily="34" charset="-122"/>
                <a:cs typeface="PT Sans" pitchFamily="34" charset="-120"/>
              </a:rPr>
              <a:t> — ijtimoiy tanqid va ma'rifatparvarlik g'oyalari bilan ajralib turgan, zamonaviy ta'lim zarurligini ta'kidlagan</a:t>
            </a:r>
            <a:endParaRPr lang="en-US" sz="900" dirty="0"/>
          </a:p>
          <a:p>
            <a:pPr marL="342900" indent="-342900" algn="l">
              <a:lnSpc>
                <a:spcPts val="1350"/>
              </a:lnSpc>
              <a:buSzPct val="100000"/>
              <a:buChar char="•"/>
            </a:pPr>
            <a:r>
              <a:rPr lang="en-US" sz="900" b="1" dirty="0">
                <a:solidFill>
                  <a:srgbClr val="FFFFFF"/>
                </a:solidFill>
                <a:latin typeface="PT Sans" pitchFamily="34" charset="0"/>
                <a:ea typeface="PT Sans" pitchFamily="34" charset="-122"/>
                <a:cs typeface="PT Sans" pitchFamily="34" charset="-120"/>
              </a:rPr>
              <a:t>Avaz O'tar O'g'li</a:t>
            </a:r>
            <a:r>
              <a:rPr lang="en-US" sz="900" dirty="0">
                <a:solidFill>
                  <a:srgbClr val="FFFFFF"/>
                </a:solidFill>
                <a:latin typeface="PT Sans" pitchFamily="34" charset="0"/>
                <a:ea typeface="PT Sans" pitchFamily="34" charset="-122"/>
                <a:cs typeface="PT Sans" pitchFamily="34" charset="-120"/>
              </a:rPr>
              <a:t> — tarix va adabiyot sohasida faoliyat yuritgan, milliy o'zlikni anglash g'oyalarini rivojlantirgan</a:t>
            </a:r>
            <a:endParaRPr lang="en-US" sz="900" dirty="0"/>
          </a:p>
        </p:txBody>
      </p:sp>
      <p:sp>
        <p:nvSpPr>
          <p:cNvPr id="13" name="Shape 11"/>
          <p:cNvSpPr/>
          <p:nvPr/>
        </p:nvSpPr>
        <p:spPr>
          <a:xfrm>
            <a:off x="4748510" y="3883968"/>
            <a:ext cx="3910012" cy="791394"/>
          </a:xfrm>
          <a:prstGeom prst="roundRect">
            <a:avLst>
              <a:gd name="adj" fmla="val 21711"/>
            </a:avLst>
          </a:prstGeom>
          <a:solidFill>
            <a:srgbClr val="B6D6FC"/>
          </a:solidFill>
          <a:ln/>
        </p:spPr>
      </p:sp>
      <p:pic>
        <p:nvPicPr>
          <p:cNvPr id="14" name="Image 0" descr="preencoded.png"/>
          <p:cNvPicPr>
            <a:picLocks noChangeAspect="1"/>
          </p:cNvPicPr>
          <p:nvPr/>
        </p:nvPicPr>
        <p:blipFill>
          <a:blip r:embed="rId3"/>
          <a:stretch>
            <a:fillRect/>
          </a:stretch>
        </p:blipFill>
        <p:spPr>
          <a:xfrm>
            <a:off x="4863033" y="4050655"/>
            <a:ext cx="143173" cy="114523"/>
          </a:xfrm>
          <a:prstGeom prst="rect">
            <a:avLst/>
          </a:prstGeom>
        </p:spPr>
      </p:pic>
      <p:sp>
        <p:nvSpPr>
          <p:cNvPr id="15" name="Text 12"/>
          <p:cNvSpPr/>
          <p:nvPr/>
        </p:nvSpPr>
        <p:spPr>
          <a:xfrm>
            <a:off x="5120729" y="4012704"/>
            <a:ext cx="3423270" cy="515243"/>
          </a:xfrm>
          <a:prstGeom prst="rect">
            <a:avLst/>
          </a:prstGeom>
          <a:noFill/>
          <a:ln/>
        </p:spPr>
        <p:txBody>
          <a:bodyPr wrap="square" lIns="0" tIns="0" rIns="0" bIns="0" rtlCol="0" anchor="t"/>
          <a:lstStyle/>
          <a:p>
            <a:pPr marL="0" indent="0" algn="l">
              <a:lnSpc>
                <a:spcPts val="1350"/>
              </a:lnSpc>
              <a:buNone/>
            </a:pPr>
            <a:r>
              <a:rPr lang="en-US" sz="900" dirty="0">
                <a:solidFill>
                  <a:srgbClr val="000000"/>
                </a:solidFill>
                <a:latin typeface="PT Sans" pitchFamily="34" charset="0"/>
                <a:ea typeface="PT Sans" pitchFamily="34" charset="-122"/>
                <a:cs typeface="PT Sans" pitchFamily="34" charset="-120"/>
              </a:rPr>
              <a:t>Bu allomalarning har biri o'z davrida ta'lim va tarbiya sohasida innovatsion g'oyalar ilgari surib, keyingi avlodlar uchun boy meros qoldirgan.</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490910" y="363662"/>
            <a:ext cx="436587" cy="225623"/>
          </a:xfrm>
          <a:prstGeom prst="roundRect">
            <a:avLst>
              <a:gd name="adj" fmla="val 65275"/>
            </a:avLst>
          </a:prstGeom>
          <a:solidFill>
            <a:srgbClr val="CFD6FC"/>
          </a:solidFill>
          <a:ln/>
        </p:spPr>
      </p:sp>
      <p:sp>
        <p:nvSpPr>
          <p:cNvPr id="3" name="Text 1"/>
          <p:cNvSpPr/>
          <p:nvPr/>
        </p:nvSpPr>
        <p:spPr>
          <a:xfrm>
            <a:off x="564505" y="400422"/>
            <a:ext cx="289396" cy="152102"/>
          </a:xfrm>
          <a:prstGeom prst="rect">
            <a:avLst/>
          </a:prstGeom>
          <a:noFill/>
          <a:ln/>
        </p:spPr>
        <p:txBody>
          <a:bodyPr wrap="none" lIns="0" tIns="0" rIns="0" bIns="0" rtlCol="0" anchor="t"/>
          <a:lstStyle/>
          <a:p>
            <a:pPr marL="0" indent="0" algn="l">
              <a:lnSpc>
                <a:spcPts val="1150"/>
              </a:lnSpc>
              <a:buNone/>
            </a:pPr>
            <a:r>
              <a:rPr lang="en-US" sz="750" dirty="0">
                <a:solidFill>
                  <a:srgbClr val="00002E"/>
                </a:solidFill>
                <a:latin typeface="PT Sans" pitchFamily="34" charset="0"/>
                <a:ea typeface="PT Sans" pitchFamily="34" charset="-122"/>
                <a:cs typeface="PT Sans" pitchFamily="34" charset="-120"/>
              </a:rPr>
              <a:t>IV BOB</a:t>
            </a:r>
            <a:endParaRPr lang="en-US" sz="750" dirty="0"/>
          </a:p>
        </p:txBody>
      </p:sp>
      <p:sp>
        <p:nvSpPr>
          <p:cNvPr id="4" name="Text 2"/>
          <p:cNvSpPr/>
          <p:nvPr/>
        </p:nvSpPr>
        <p:spPr>
          <a:xfrm>
            <a:off x="490910" y="635273"/>
            <a:ext cx="3862908" cy="360983"/>
          </a:xfrm>
          <a:prstGeom prst="rect">
            <a:avLst/>
          </a:prstGeom>
          <a:noFill/>
          <a:ln/>
        </p:spPr>
        <p:txBody>
          <a:bodyPr wrap="none" lIns="0" tIns="0" rIns="0" bIns="0" rtlCol="0" anchor="t"/>
          <a:lstStyle/>
          <a:p>
            <a:pPr marL="0" indent="0" algn="l">
              <a:lnSpc>
                <a:spcPts val="2800"/>
              </a:lnSpc>
              <a:buNone/>
            </a:pPr>
            <a:r>
              <a:rPr lang="en-US" sz="2250" dirty="0">
                <a:solidFill>
                  <a:srgbClr val="00002E"/>
                </a:solidFill>
                <a:latin typeface="Nunito Semi Bold" pitchFamily="34" charset="0"/>
                <a:ea typeface="Nunito Semi Bold" pitchFamily="34" charset="-122"/>
                <a:cs typeface="Nunito Semi Bold" pitchFamily="34" charset="-120"/>
              </a:rPr>
              <a:t>Ayollar taʼlimi va "Otinoyilar"</a:t>
            </a:r>
            <a:endParaRPr lang="en-US" sz="2250" dirty="0"/>
          </a:p>
        </p:txBody>
      </p:sp>
      <p:sp>
        <p:nvSpPr>
          <p:cNvPr id="5" name="Text 3"/>
          <p:cNvSpPr/>
          <p:nvPr/>
        </p:nvSpPr>
        <p:spPr>
          <a:xfrm>
            <a:off x="490910" y="1168822"/>
            <a:ext cx="8162181" cy="380256"/>
          </a:xfrm>
          <a:prstGeom prst="rect">
            <a:avLst/>
          </a:prstGeom>
          <a:noFill/>
          <a:ln/>
        </p:spPr>
        <p:txBody>
          <a:bodyPr wrap="square" lIns="0" tIns="0" rIns="0" bIns="0" rtlCol="0" anchor="t"/>
          <a:lstStyle/>
          <a:p>
            <a:pPr marL="0" indent="0" algn="l">
              <a:lnSpc>
                <a:spcPts val="1450"/>
              </a:lnSpc>
              <a:buNone/>
            </a:pPr>
            <a:r>
              <a:rPr lang="en-US" sz="950" dirty="0">
                <a:solidFill>
                  <a:srgbClr val="00002E"/>
                </a:solidFill>
                <a:latin typeface="PT Sans" pitchFamily="34" charset="0"/>
                <a:ea typeface="PT Sans" pitchFamily="34" charset="-122"/>
                <a:cs typeface="PT Sans" pitchFamily="34" charset="-120"/>
              </a:rPr>
              <a:t>XVII–XIX asrlarda O'rta Osiyoda ayollar ta'limi masalasi murakkab ijtimoiy va diniy munosabatlar fonida rivojlandi. An'anaviy jamiyatda ayollar ta'limiga cheklovlar mavjud bo'lsa-da, ma'lum doiralarda, ayniqsa, aristokratik oilalar va diniy muhitlarda ayollar bilim olish imkoniyatiga ega bo'lganlar.</a:t>
            </a:r>
            <a:endParaRPr lang="en-US" sz="950" dirty="0"/>
          </a:p>
        </p:txBody>
      </p:sp>
      <p:pic>
        <p:nvPicPr>
          <p:cNvPr id="6" name="Image 0" descr="preencoded.png"/>
          <p:cNvPicPr>
            <a:picLocks noChangeAspect="1"/>
          </p:cNvPicPr>
          <p:nvPr/>
        </p:nvPicPr>
        <p:blipFill>
          <a:blip r:embed="rId3"/>
          <a:stretch>
            <a:fillRect/>
          </a:stretch>
        </p:blipFill>
        <p:spPr>
          <a:xfrm>
            <a:off x="490910" y="1678484"/>
            <a:ext cx="577453" cy="577453"/>
          </a:xfrm>
          <a:prstGeom prst="rect">
            <a:avLst/>
          </a:prstGeom>
        </p:spPr>
      </p:pic>
      <p:sp>
        <p:nvSpPr>
          <p:cNvPr id="7" name="Text 4"/>
          <p:cNvSpPr/>
          <p:nvPr/>
        </p:nvSpPr>
        <p:spPr>
          <a:xfrm>
            <a:off x="1212131" y="1678484"/>
            <a:ext cx="1903661" cy="360908"/>
          </a:xfrm>
          <a:prstGeom prst="rect">
            <a:avLst/>
          </a:prstGeom>
          <a:noFill/>
          <a:ln/>
        </p:spPr>
        <p:txBody>
          <a:bodyPr wrap="square" lIns="0" tIns="0" rIns="0" bIns="0" rtlCol="0" anchor="t"/>
          <a:lstStyle/>
          <a:p>
            <a:pPr marL="0" indent="0" algn="l">
              <a:lnSpc>
                <a:spcPts val="1400"/>
              </a:lnSpc>
              <a:buNone/>
            </a:pPr>
            <a:r>
              <a:rPr lang="en-US" sz="1100" dirty="0">
                <a:solidFill>
                  <a:srgbClr val="00002E"/>
                </a:solidFill>
                <a:latin typeface="Nunito Semi Bold" pitchFamily="34" charset="0"/>
                <a:ea typeface="Nunito Semi Bold" pitchFamily="34" charset="-122"/>
                <a:cs typeface="Nunito Semi Bold" pitchFamily="34" charset="-120"/>
              </a:rPr>
              <a:t>Ayollar ta'limiga munosabatning o'zgarishi</a:t>
            </a:r>
            <a:endParaRPr lang="en-US" sz="1100" dirty="0"/>
          </a:p>
        </p:txBody>
      </p:sp>
      <p:sp>
        <p:nvSpPr>
          <p:cNvPr id="8" name="Text 5"/>
          <p:cNvSpPr/>
          <p:nvPr/>
        </p:nvSpPr>
        <p:spPr>
          <a:xfrm>
            <a:off x="1212131" y="2108374"/>
            <a:ext cx="1903661" cy="2471663"/>
          </a:xfrm>
          <a:prstGeom prst="rect">
            <a:avLst/>
          </a:prstGeom>
          <a:noFill/>
          <a:ln/>
        </p:spPr>
        <p:txBody>
          <a:bodyPr wrap="square" lIns="0" tIns="0" rIns="0" bIns="0" rtlCol="0" anchor="t"/>
          <a:lstStyle/>
          <a:p>
            <a:pPr marL="0" indent="0" algn="l">
              <a:lnSpc>
                <a:spcPts val="1450"/>
              </a:lnSpc>
              <a:buNone/>
            </a:pPr>
            <a:r>
              <a:rPr lang="en-US" sz="950" dirty="0">
                <a:solidFill>
                  <a:srgbClr val="00002E"/>
                </a:solidFill>
                <a:latin typeface="PT Sans" pitchFamily="34" charset="0"/>
                <a:ea typeface="PT Sans" pitchFamily="34" charset="-122"/>
                <a:cs typeface="PT Sans" pitchFamily="34" charset="-120"/>
              </a:rPr>
              <a:t>XVII asrda ayollar ta'limi asosan uy sharoitida, onalar tomonidan amalga oshirilgan. XIX asrga kelib esa, ayniqsa Qo'qon xonligida, ayollar uchun maxsus ta'lim muassasalari paydo bo'la boshladi. Bu o'zgarishda Nodira bexim va Jahon Otin Uvaysiy kabi shaxslarning faoliyati muhim rol o'ynadi. Ularning targ'iboti natijasida ayollar ta'limiga ijtimoiy munosabat asta-sekin o'zgara boshladi.</a:t>
            </a:r>
            <a:endParaRPr lang="en-US" sz="950" dirty="0"/>
          </a:p>
        </p:txBody>
      </p:sp>
      <p:pic>
        <p:nvPicPr>
          <p:cNvPr id="9" name="Image 1" descr="preencoded.png"/>
          <p:cNvPicPr>
            <a:picLocks noChangeAspect="1"/>
          </p:cNvPicPr>
          <p:nvPr/>
        </p:nvPicPr>
        <p:blipFill>
          <a:blip r:embed="rId4"/>
          <a:stretch>
            <a:fillRect/>
          </a:stretch>
        </p:blipFill>
        <p:spPr>
          <a:xfrm>
            <a:off x="3259559" y="1678484"/>
            <a:ext cx="577453" cy="577453"/>
          </a:xfrm>
          <a:prstGeom prst="rect">
            <a:avLst/>
          </a:prstGeom>
        </p:spPr>
      </p:pic>
      <p:sp>
        <p:nvSpPr>
          <p:cNvPr id="10" name="Text 6"/>
          <p:cNvSpPr/>
          <p:nvPr/>
        </p:nvSpPr>
        <p:spPr>
          <a:xfrm>
            <a:off x="3980780" y="1678484"/>
            <a:ext cx="1508968" cy="180454"/>
          </a:xfrm>
          <a:prstGeom prst="rect">
            <a:avLst/>
          </a:prstGeom>
          <a:noFill/>
          <a:ln/>
        </p:spPr>
        <p:txBody>
          <a:bodyPr wrap="none" lIns="0" tIns="0" rIns="0" bIns="0" rtlCol="0" anchor="t"/>
          <a:lstStyle/>
          <a:p>
            <a:pPr marL="0" indent="0" algn="l">
              <a:lnSpc>
                <a:spcPts val="1400"/>
              </a:lnSpc>
              <a:buNone/>
            </a:pPr>
            <a:r>
              <a:rPr lang="en-US" sz="1100" dirty="0">
                <a:solidFill>
                  <a:srgbClr val="00002E"/>
                </a:solidFill>
                <a:latin typeface="Nunito Semi Bold" pitchFamily="34" charset="0"/>
                <a:ea typeface="Nunito Semi Bold" pitchFamily="34" charset="-122"/>
                <a:cs typeface="Nunito Semi Bold" pitchFamily="34" charset="-120"/>
              </a:rPr>
              <a:t>"Otinoyilar" maktablari</a:t>
            </a:r>
            <a:endParaRPr lang="en-US" sz="1100" dirty="0"/>
          </a:p>
        </p:txBody>
      </p:sp>
      <p:sp>
        <p:nvSpPr>
          <p:cNvPr id="11" name="Text 7"/>
          <p:cNvSpPr/>
          <p:nvPr/>
        </p:nvSpPr>
        <p:spPr>
          <a:xfrm>
            <a:off x="3980780" y="1927920"/>
            <a:ext cx="1903661" cy="2851919"/>
          </a:xfrm>
          <a:prstGeom prst="rect">
            <a:avLst/>
          </a:prstGeom>
          <a:noFill/>
          <a:ln/>
        </p:spPr>
        <p:txBody>
          <a:bodyPr wrap="square" lIns="0" tIns="0" rIns="0" bIns="0" rtlCol="0" anchor="t"/>
          <a:lstStyle/>
          <a:p>
            <a:pPr marL="0" indent="0" algn="l">
              <a:lnSpc>
                <a:spcPts val="1450"/>
              </a:lnSpc>
              <a:buNone/>
            </a:pPr>
            <a:r>
              <a:rPr lang="en-US" sz="950" dirty="0">
                <a:solidFill>
                  <a:srgbClr val="00002E"/>
                </a:solidFill>
                <a:latin typeface="PT Sans" pitchFamily="34" charset="0"/>
                <a:ea typeface="PT Sans" pitchFamily="34" charset="-122"/>
                <a:cs typeface="PT Sans" pitchFamily="34" charset="-120"/>
              </a:rPr>
              <a:t>"Otinoyilar" — bu ayollar uchun maxsus tashkil etilgan diniy-ma'rifiy maktablar bo'lib, ular asosan masjidlar yonida yoki ayollar uylarida faoliyat yuritgan. Bu maktablarda ayollar Qur'on o'qish, arab tili, diniy qoidalar va axloqiy tarbiya olganlar. "Otinoyilar" maktablari jamiyatda ayollarning ma'naviy va intellektual rivojlanishida muhim o'rin tutgan. Ularning faoliyati ayollar o'rtasida savodxonlikni oshirishga va diniy bilimlarni keng tarqatishga xizmat qilgan.</a:t>
            </a:r>
            <a:endParaRPr lang="en-US" sz="950" dirty="0"/>
          </a:p>
        </p:txBody>
      </p:sp>
      <p:pic>
        <p:nvPicPr>
          <p:cNvPr id="12" name="Image 2" descr="preencoded.png"/>
          <p:cNvPicPr>
            <a:picLocks noChangeAspect="1"/>
          </p:cNvPicPr>
          <p:nvPr/>
        </p:nvPicPr>
        <p:blipFill>
          <a:blip r:embed="rId5"/>
          <a:stretch>
            <a:fillRect/>
          </a:stretch>
        </p:blipFill>
        <p:spPr>
          <a:xfrm>
            <a:off x="6028209" y="1678484"/>
            <a:ext cx="577453" cy="577453"/>
          </a:xfrm>
          <a:prstGeom prst="rect">
            <a:avLst/>
          </a:prstGeom>
        </p:spPr>
      </p:pic>
      <p:sp>
        <p:nvSpPr>
          <p:cNvPr id="13" name="Text 8"/>
          <p:cNvSpPr/>
          <p:nvPr/>
        </p:nvSpPr>
        <p:spPr>
          <a:xfrm>
            <a:off x="6749430" y="1678484"/>
            <a:ext cx="1903661" cy="360908"/>
          </a:xfrm>
          <a:prstGeom prst="rect">
            <a:avLst/>
          </a:prstGeom>
          <a:noFill/>
          <a:ln/>
        </p:spPr>
        <p:txBody>
          <a:bodyPr wrap="square" lIns="0" tIns="0" rIns="0" bIns="0" rtlCol="0" anchor="t"/>
          <a:lstStyle/>
          <a:p>
            <a:pPr marL="0" indent="0" algn="l">
              <a:lnSpc>
                <a:spcPts val="1400"/>
              </a:lnSpc>
              <a:buNone/>
            </a:pPr>
            <a:r>
              <a:rPr lang="en-US" sz="1100" dirty="0">
                <a:solidFill>
                  <a:srgbClr val="00002E"/>
                </a:solidFill>
                <a:latin typeface="Nunito Semi Bold" pitchFamily="34" charset="0"/>
                <a:ea typeface="Nunito Semi Bold" pitchFamily="34" charset="-122"/>
                <a:cs typeface="Nunito Semi Bold" pitchFamily="34" charset="-120"/>
              </a:rPr>
              <a:t>Jahon Otin Uvaysiy va boshqa ayol allomalar</a:t>
            </a:r>
            <a:endParaRPr lang="en-US" sz="1100" dirty="0"/>
          </a:p>
        </p:txBody>
      </p:sp>
      <p:sp>
        <p:nvSpPr>
          <p:cNvPr id="14" name="Text 9"/>
          <p:cNvSpPr/>
          <p:nvPr/>
        </p:nvSpPr>
        <p:spPr>
          <a:xfrm>
            <a:off x="6749430" y="2108374"/>
            <a:ext cx="1903661" cy="2471663"/>
          </a:xfrm>
          <a:prstGeom prst="rect">
            <a:avLst/>
          </a:prstGeom>
          <a:noFill/>
          <a:ln/>
        </p:spPr>
        <p:txBody>
          <a:bodyPr wrap="square" lIns="0" tIns="0" rIns="0" bIns="0" rtlCol="0" anchor="t"/>
          <a:lstStyle/>
          <a:p>
            <a:pPr marL="0" indent="0" algn="l">
              <a:lnSpc>
                <a:spcPts val="1450"/>
              </a:lnSpc>
              <a:buNone/>
            </a:pPr>
            <a:r>
              <a:rPr lang="en-US" sz="950" dirty="0">
                <a:solidFill>
                  <a:srgbClr val="00002E"/>
                </a:solidFill>
                <a:latin typeface="PT Sans" pitchFamily="34" charset="0"/>
                <a:ea typeface="PT Sans" pitchFamily="34" charset="-122"/>
                <a:cs typeface="PT Sans" pitchFamily="34" charset="-120"/>
              </a:rPr>
              <a:t>Jahon Otin Uvaysiy nafaqat shoir, balki pedagog ham bo'lgan. U o'z she'rlarida tarbiya, axloq va insoniy fazilatlar haqida yozgan. Uvaysiy ayollar ta'limini faol targ'ib qilib, "Otinoyilar" harakatining ilhomchisi bo'lgan. Nodira bexim esa Qo'qon saroyida adabiy majlislar tashkil etib, ayol shoirlar va olimlarni qo'llab-quvvatlagan. Bu allomalar o'z davrining cheklovlariga qaramay, ayollar ma'rifatini yuksaltirish yo'lida fidokorona kurashganlar.</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499095" y="370136"/>
            <a:ext cx="414710" cy="230758"/>
          </a:xfrm>
          <a:prstGeom prst="roundRect">
            <a:avLst>
              <a:gd name="adj" fmla="val 64886"/>
            </a:avLst>
          </a:prstGeom>
          <a:solidFill>
            <a:srgbClr val="CFD6FC"/>
          </a:solidFill>
          <a:ln/>
        </p:spPr>
      </p:sp>
      <p:sp>
        <p:nvSpPr>
          <p:cNvPr id="3" name="Text 1"/>
          <p:cNvSpPr/>
          <p:nvPr/>
        </p:nvSpPr>
        <p:spPr>
          <a:xfrm>
            <a:off x="573956" y="407566"/>
            <a:ext cx="264988" cy="155897"/>
          </a:xfrm>
          <a:prstGeom prst="rect">
            <a:avLst/>
          </a:prstGeom>
          <a:noFill/>
          <a:ln/>
        </p:spPr>
        <p:txBody>
          <a:bodyPr wrap="none" lIns="0" tIns="0" rIns="0" bIns="0" rtlCol="0" anchor="t"/>
          <a:lstStyle/>
          <a:p>
            <a:pPr marL="0" indent="0" algn="l">
              <a:lnSpc>
                <a:spcPts val="1200"/>
              </a:lnSpc>
              <a:buNone/>
            </a:pPr>
            <a:r>
              <a:rPr lang="en-US" sz="750" dirty="0">
                <a:solidFill>
                  <a:srgbClr val="00002E"/>
                </a:solidFill>
                <a:latin typeface="PT Sans" pitchFamily="34" charset="0"/>
                <a:ea typeface="PT Sans" pitchFamily="34" charset="-122"/>
                <a:cs typeface="PT Sans" pitchFamily="34" charset="-120"/>
              </a:rPr>
              <a:t>V BOB</a:t>
            </a:r>
            <a:endParaRPr lang="en-US" sz="750" dirty="0"/>
          </a:p>
        </p:txBody>
      </p:sp>
      <p:sp>
        <p:nvSpPr>
          <p:cNvPr id="4" name="Text 2"/>
          <p:cNvSpPr/>
          <p:nvPr/>
        </p:nvSpPr>
        <p:spPr>
          <a:xfrm>
            <a:off x="499095" y="648444"/>
            <a:ext cx="3796903" cy="366936"/>
          </a:xfrm>
          <a:prstGeom prst="rect">
            <a:avLst/>
          </a:prstGeom>
          <a:noFill/>
          <a:ln/>
        </p:spPr>
        <p:txBody>
          <a:bodyPr wrap="none" lIns="0" tIns="0" rIns="0" bIns="0" rtlCol="0" anchor="t"/>
          <a:lstStyle/>
          <a:p>
            <a:pPr marL="0" indent="0" algn="l">
              <a:lnSpc>
                <a:spcPts val="2850"/>
              </a:lnSpc>
              <a:buNone/>
            </a:pPr>
            <a:r>
              <a:rPr lang="en-US" sz="2300" dirty="0">
                <a:solidFill>
                  <a:srgbClr val="00002E"/>
                </a:solidFill>
                <a:latin typeface="Nunito Semi Bold" pitchFamily="34" charset="0"/>
                <a:ea typeface="Nunito Semi Bold" pitchFamily="34" charset="-122"/>
                <a:cs typeface="Nunito Semi Bold" pitchFamily="34" charset="-120"/>
              </a:rPr>
              <a:t>Dorilfununlar va Ilmiy Meros</a:t>
            </a:r>
            <a:endParaRPr lang="en-US" sz="2300" dirty="0"/>
          </a:p>
        </p:txBody>
      </p:sp>
      <p:sp>
        <p:nvSpPr>
          <p:cNvPr id="5" name="Text 3"/>
          <p:cNvSpPr/>
          <p:nvPr/>
        </p:nvSpPr>
        <p:spPr>
          <a:xfrm>
            <a:off x="499095" y="1193750"/>
            <a:ext cx="8145810" cy="584895"/>
          </a:xfrm>
          <a:prstGeom prst="rect">
            <a:avLst/>
          </a:prstGeom>
          <a:noFill/>
          <a:ln/>
        </p:spPr>
        <p:txBody>
          <a:bodyPr wrap="square" lIns="0" tIns="0" rIns="0" bIns="0" rtlCol="0" anchor="t"/>
          <a:lstStyle/>
          <a:p>
            <a:pPr marL="0" indent="0" algn="l">
              <a:lnSpc>
                <a:spcPts val="1500"/>
              </a:lnSpc>
              <a:buNone/>
            </a:pPr>
            <a:r>
              <a:rPr lang="en-US" sz="950" dirty="0">
                <a:solidFill>
                  <a:srgbClr val="00002E"/>
                </a:solidFill>
                <a:latin typeface="PT Sans" pitchFamily="34" charset="0"/>
                <a:ea typeface="PT Sans" pitchFamily="34" charset="-122"/>
                <a:cs typeface="PT Sans" pitchFamily="34" charset="-120"/>
              </a:rPr>
              <a:t>XVII–XIX asrlarda O'rta Osiyodagi ilmiy meros asosan qo'lyozmalar, dorilfununlar va shaxsiy kutubxonalar orqali saqlanib kelgan. Bu davrda yozma madaniyat va xattotlik san'ati alohida rivojlangan bo'lib, olimlar o'z asarlarini noyob xattotlik uslublarida yaratganlar. Qo'lyozma kitoblar nafaqat bilim manbai, balki san'at asari sifatida ham qadrlangan.</a:t>
            </a:r>
            <a:endParaRPr lang="en-US" sz="950" dirty="0"/>
          </a:p>
        </p:txBody>
      </p:sp>
      <p:sp>
        <p:nvSpPr>
          <p:cNvPr id="6" name="Shape 4"/>
          <p:cNvSpPr/>
          <p:nvPr/>
        </p:nvSpPr>
        <p:spPr>
          <a:xfrm>
            <a:off x="499095" y="1912367"/>
            <a:ext cx="2635969" cy="2860923"/>
          </a:xfrm>
          <a:prstGeom prst="roundRect">
            <a:avLst>
              <a:gd name="adj" fmla="val 2602"/>
            </a:avLst>
          </a:prstGeom>
          <a:solidFill>
            <a:srgbClr val="F3F3FF">
              <a:alpha val="75000"/>
            </a:srgbClr>
          </a:solidFill>
          <a:ln w="14288">
            <a:solidFill>
              <a:srgbClr val="2D4DF2"/>
            </a:solidFill>
            <a:prstDash val="solid"/>
          </a:ln>
        </p:spPr>
      </p:sp>
      <p:sp>
        <p:nvSpPr>
          <p:cNvPr id="7" name="Shape 5"/>
          <p:cNvSpPr/>
          <p:nvPr/>
        </p:nvSpPr>
        <p:spPr>
          <a:xfrm>
            <a:off x="484808" y="1912367"/>
            <a:ext cx="57150" cy="2860923"/>
          </a:xfrm>
          <a:prstGeom prst="roundRect">
            <a:avLst>
              <a:gd name="adj" fmla="val 327493"/>
            </a:avLst>
          </a:prstGeom>
          <a:solidFill>
            <a:srgbClr val="2D4DF2"/>
          </a:solidFill>
          <a:ln/>
        </p:spPr>
      </p:sp>
      <p:sp>
        <p:nvSpPr>
          <p:cNvPr id="8" name="Text 6"/>
          <p:cNvSpPr/>
          <p:nvPr/>
        </p:nvSpPr>
        <p:spPr>
          <a:xfrm>
            <a:off x="680963" y="2051372"/>
            <a:ext cx="1467892" cy="183505"/>
          </a:xfrm>
          <a:prstGeom prst="rect">
            <a:avLst/>
          </a:prstGeom>
          <a:noFill/>
          <a:ln/>
        </p:spPr>
        <p:txBody>
          <a:bodyPr wrap="none" lIns="0" tIns="0" rIns="0" bIns="0" rtlCol="0" anchor="t"/>
          <a:lstStyle/>
          <a:p>
            <a:pPr marL="0" indent="0" algn="l">
              <a:lnSpc>
                <a:spcPts val="1400"/>
              </a:lnSpc>
              <a:buNone/>
            </a:pPr>
            <a:r>
              <a:rPr lang="en-US" sz="1150" dirty="0">
                <a:solidFill>
                  <a:srgbClr val="00002E"/>
                </a:solidFill>
                <a:latin typeface="Nunito Semi Bold" pitchFamily="34" charset="0"/>
                <a:ea typeface="Nunito Semi Bold" pitchFamily="34" charset="-122"/>
                <a:cs typeface="Nunito Semi Bold" pitchFamily="34" charset="-120"/>
              </a:rPr>
              <a:t>Qo'lyozma merosi</a:t>
            </a:r>
            <a:endParaRPr lang="en-US" sz="1150" dirty="0"/>
          </a:p>
        </p:txBody>
      </p:sp>
      <p:sp>
        <p:nvSpPr>
          <p:cNvPr id="9" name="Text 7"/>
          <p:cNvSpPr/>
          <p:nvPr/>
        </p:nvSpPr>
        <p:spPr>
          <a:xfrm>
            <a:off x="680963" y="2306166"/>
            <a:ext cx="2315096" cy="2144613"/>
          </a:xfrm>
          <a:prstGeom prst="rect">
            <a:avLst/>
          </a:prstGeom>
          <a:noFill/>
          <a:ln/>
        </p:spPr>
        <p:txBody>
          <a:bodyPr wrap="square" lIns="0" tIns="0" rIns="0" bIns="0" rtlCol="0" anchor="t"/>
          <a:lstStyle/>
          <a:p>
            <a:pPr marL="0" indent="0" algn="l">
              <a:lnSpc>
                <a:spcPts val="1500"/>
              </a:lnSpc>
              <a:buNone/>
            </a:pPr>
            <a:r>
              <a:rPr lang="en-US" sz="950" dirty="0">
                <a:solidFill>
                  <a:srgbClr val="00002E"/>
                </a:solidFill>
                <a:latin typeface="PT Sans" pitchFamily="34" charset="0"/>
                <a:ea typeface="PT Sans" pitchFamily="34" charset="-122"/>
                <a:cs typeface="PT Sans" pitchFamily="34" charset="-120"/>
              </a:rPr>
              <a:t>Buxoro, Xiva va Qo'qon kutubxonalarida minglab qo'lyozma asarlar saqlangan. Bu asarlar orasida falsafa, tibbiyot, astronomiya, matematika, tarix va adabiyotga oid noyob qo'lyozmalar mavjud bo'lgan. Xattotlar o'z ishlarida maxsus siyoh, oltin va kumush bo'yoqlardan foydalanib, har bir sahifani san'at asariga aylantirganlar. Bu qo'lyozmalar bugungi kunda ham dunyoning eng nufuzli kutubxonalarida saqlanmoqda.</a:t>
            </a:r>
            <a:endParaRPr lang="en-US" sz="950" dirty="0"/>
          </a:p>
        </p:txBody>
      </p:sp>
      <p:sp>
        <p:nvSpPr>
          <p:cNvPr id="10" name="Shape 8"/>
          <p:cNvSpPr/>
          <p:nvPr/>
        </p:nvSpPr>
        <p:spPr>
          <a:xfrm>
            <a:off x="3253978" y="1912367"/>
            <a:ext cx="2635969" cy="2860923"/>
          </a:xfrm>
          <a:prstGeom prst="roundRect">
            <a:avLst>
              <a:gd name="adj" fmla="val 2602"/>
            </a:avLst>
          </a:prstGeom>
          <a:solidFill>
            <a:srgbClr val="F3F3FF">
              <a:alpha val="75000"/>
            </a:srgbClr>
          </a:solidFill>
          <a:ln w="14288">
            <a:solidFill>
              <a:srgbClr val="018CE1"/>
            </a:solidFill>
            <a:prstDash val="solid"/>
          </a:ln>
        </p:spPr>
      </p:sp>
      <p:sp>
        <p:nvSpPr>
          <p:cNvPr id="11" name="Shape 9"/>
          <p:cNvSpPr/>
          <p:nvPr/>
        </p:nvSpPr>
        <p:spPr>
          <a:xfrm>
            <a:off x="3239691" y="1912367"/>
            <a:ext cx="57150" cy="2860923"/>
          </a:xfrm>
          <a:prstGeom prst="roundRect">
            <a:avLst>
              <a:gd name="adj" fmla="val 327493"/>
            </a:avLst>
          </a:prstGeom>
          <a:solidFill>
            <a:srgbClr val="018CE1"/>
          </a:solidFill>
          <a:ln/>
        </p:spPr>
      </p:sp>
      <p:sp>
        <p:nvSpPr>
          <p:cNvPr id="12" name="Text 10"/>
          <p:cNvSpPr/>
          <p:nvPr/>
        </p:nvSpPr>
        <p:spPr>
          <a:xfrm>
            <a:off x="3435846" y="2051372"/>
            <a:ext cx="2315096" cy="367010"/>
          </a:xfrm>
          <a:prstGeom prst="rect">
            <a:avLst/>
          </a:prstGeom>
          <a:noFill/>
          <a:ln/>
        </p:spPr>
        <p:txBody>
          <a:bodyPr wrap="square" lIns="0" tIns="0" rIns="0" bIns="0" rtlCol="0" anchor="t"/>
          <a:lstStyle/>
          <a:p>
            <a:pPr marL="0" indent="0" algn="l">
              <a:lnSpc>
                <a:spcPts val="1400"/>
              </a:lnSpc>
              <a:buNone/>
            </a:pPr>
            <a:r>
              <a:rPr lang="en-US" sz="1150" dirty="0">
                <a:solidFill>
                  <a:srgbClr val="00002E"/>
                </a:solidFill>
                <a:latin typeface="Nunito Semi Bold" pitchFamily="34" charset="0"/>
                <a:ea typeface="Nunito Semi Bold" pitchFamily="34" charset="-122"/>
                <a:cs typeface="Nunito Semi Bold" pitchFamily="34" charset="-120"/>
              </a:rPr>
              <a:t>Dorilfununlar va ilmiy muassasalar</a:t>
            </a:r>
            <a:endParaRPr lang="en-US" sz="1150" dirty="0"/>
          </a:p>
        </p:txBody>
      </p:sp>
      <p:sp>
        <p:nvSpPr>
          <p:cNvPr id="13" name="Text 11"/>
          <p:cNvSpPr/>
          <p:nvPr/>
        </p:nvSpPr>
        <p:spPr>
          <a:xfrm>
            <a:off x="3435846" y="2489671"/>
            <a:ext cx="2315096" cy="2144613"/>
          </a:xfrm>
          <a:prstGeom prst="rect">
            <a:avLst/>
          </a:prstGeom>
          <a:noFill/>
          <a:ln/>
        </p:spPr>
        <p:txBody>
          <a:bodyPr wrap="square" lIns="0" tIns="0" rIns="0" bIns="0" rtlCol="0" anchor="t"/>
          <a:lstStyle/>
          <a:p>
            <a:pPr marL="0" indent="0" algn="l">
              <a:lnSpc>
                <a:spcPts val="1500"/>
              </a:lnSpc>
              <a:buNone/>
            </a:pPr>
            <a:r>
              <a:rPr lang="en-US" sz="950" dirty="0">
                <a:solidFill>
                  <a:srgbClr val="00002E"/>
                </a:solidFill>
                <a:latin typeface="PT Sans" pitchFamily="34" charset="0"/>
                <a:ea typeface="PT Sans" pitchFamily="34" charset="-122"/>
                <a:cs typeface="PT Sans" pitchFamily="34" charset="-120"/>
              </a:rPr>
              <a:t>Dorilfununlar — bu oliy ta'lim va ilmiy tadqiqot muassasalari bo'lib, ular madrasalardan farqli o'laroq, chuqurroq ilmiy izlanishlarga mo'ljallangan edi. Bu muassasalarda olimlar falsafiy munozaralar olib borgan, ilmiy asarlar yaratgan va shogirdlarini tayyorlagan. Ayniqsa, Buxoro dorilfununi mintaqaning eng nufuzli ilmiy markazi sifatida tanilgan bo'lib, u yerda turli fanlar bo'yicha chuqur izlanishlar olib borilgan.</a:t>
            </a:r>
            <a:endParaRPr lang="en-US" sz="950" dirty="0"/>
          </a:p>
        </p:txBody>
      </p:sp>
      <p:sp>
        <p:nvSpPr>
          <p:cNvPr id="14" name="Shape 12"/>
          <p:cNvSpPr/>
          <p:nvPr/>
        </p:nvSpPr>
        <p:spPr>
          <a:xfrm>
            <a:off x="6008861" y="1912367"/>
            <a:ext cx="2635969" cy="2860923"/>
          </a:xfrm>
          <a:prstGeom prst="roundRect">
            <a:avLst>
              <a:gd name="adj" fmla="val 2602"/>
            </a:avLst>
          </a:prstGeom>
          <a:solidFill>
            <a:srgbClr val="F3F3FF">
              <a:alpha val="75000"/>
            </a:srgbClr>
          </a:solidFill>
          <a:ln w="14288">
            <a:solidFill>
              <a:srgbClr val="DA33BF"/>
            </a:solidFill>
            <a:prstDash val="solid"/>
          </a:ln>
        </p:spPr>
      </p:sp>
      <p:sp>
        <p:nvSpPr>
          <p:cNvPr id="15" name="Shape 13"/>
          <p:cNvSpPr/>
          <p:nvPr/>
        </p:nvSpPr>
        <p:spPr>
          <a:xfrm>
            <a:off x="5994574" y="1912367"/>
            <a:ext cx="57150" cy="2860923"/>
          </a:xfrm>
          <a:prstGeom prst="roundRect">
            <a:avLst>
              <a:gd name="adj" fmla="val 327493"/>
            </a:avLst>
          </a:prstGeom>
          <a:solidFill>
            <a:srgbClr val="DA33BF"/>
          </a:solidFill>
          <a:ln/>
        </p:spPr>
      </p:sp>
      <p:sp>
        <p:nvSpPr>
          <p:cNvPr id="16" name="Text 14"/>
          <p:cNvSpPr/>
          <p:nvPr/>
        </p:nvSpPr>
        <p:spPr>
          <a:xfrm>
            <a:off x="6190729" y="2051372"/>
            <a:ext cx="1755279" cy="183505"/>
          </a:xfrm>
          <a:prstGeom prst="rect">
            <a:avLst/>
          </a:prstGeom>
          <a:noFill/>
          <a:ln/>
        </p:spPr>
        <p:txBody>
          <a:bodyPr wrap="none" lIns="0" tIns="0" rIns="0" bIns="0" rtlCol="0" anchor="t"/>
          <a:lstStyle/>
          <a:p>
            <a:pPr marL="0" indent="0" algn="l">
              <a:lnSpc>
                <a:spcPts val="1400"/>
              </a:lnSpc>
              <a:buNone/>
            </a:pPr>
            <a:r>
              <a:rPr lang="en-US" sz="1150" dirty="0">
                <a:solidFill>
                  <a:srgbClr val="00002E"/>
                </a:solidFill>
                <a:latin typeface="Nunito Semi Bold" pitchFamily="34" charset="0"/>
                <a:ea typeface="Nunito Semi Bold" pitchFamily="34" charset="-122"/>
                <a:cs typeface="Nunito Semi Bold" pitchFamily="34" charset="-120"/>
              </a:rPr>
              <a:t>Ilmiy merosning ahamiyati</a:t>
            </a:r>
            <a:endParaRPr lang="en-US" sz="1150" dirty="0"/>
          </a:p>
        </p:txBody>
      </p:sp>
      <p:sp>
        <p:nvSpPr>
          <p:cNvPr id="17" name="Text 15"/>
          <p:cNvSpPr/>
          <p:nvPr/>
        </p:nvSpPr>
        <p:spPr>
          <a:xfrm>
            <a:off x="6190729" y="2306166"/>
            <a:ext cx="2315096" cy="2144613"/>
          </a:xfrm>
          <a:prstGeom prst="rect">
            <a:avLst/>
          </a:prstGeom>
          <a:noFill/>
          <a:ln/>
        </p:spPr>
        <p:txBody>
          <a:bodyPr wrap="square" lIns="0" tIns="0" rIns="0" bIns="0" rtlCol="0" anchor="t"/>
          <a:lstStyle/>
          <a:p>
            <a:pPr marL="0" indent="0" algn="l">
              <a:lnSpc>
                <a:spcPts val="1500"/>
              </a:lnSpc>
              <a:buNone/>
            </a:pPr>
            <a:r>
              <a:rPr lang="en-US" sz="950" dirty="0">
                <a:solidFill>
                  <a:srgbClr val="00002E"/>
                </a:solidFill>
                <a:latin typeface="PT Sans" pitchFamily="34" charset="0"/>
                <a:ea typeface="PT Sans" pitchFamily="34" charset="-122"/>
                <a:cs typeface="PT Sans" pitchFamily="34" charset="-120"/>
              </a:rPr>
              <a:t>Bu davrda yaratilgan ilmiy meros keyingi avlodlar uchun muhim manba bo'lib qolgan. Qo'lyozma asarlar, dorilfununlar va madrasalar kutubxonalari bugungi kunda ham olimlar tomonidan o'rganilmoqda. Bu merosni saqlash va o'rganish milliy pedagogika fanining rivojlanishi uchun asos yaratadi. Ilmiy merosni o'rganish orqali biz o'tmishdagi ta'lim tizimi va pedagogik g'oyalar haqida to'liq tasavvurga ega bo'lamiz.</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473050" y="365671"/>
            <a:ext cx="395511" cy="196453"/>
          </a:xfrm>
          <a:prstGeom prst="roundRect">
            <a:avLst>
              <a:gd name="adj" fmla="val 67471"/>
            </a:avLst>
          </a:prstGeom>
          <a:solidFill>
            <a:srgbClr val="CFD6FC"/>
          </a:solidFill>
          <a:ln/>
        </p:spPr>
      </p:sp>
      <p:sp>
        <p:nvSpPr>
          <p:cNvPr id="3" name="Text 1"/>
          <p:cNvSpPr/>
          <p:nvPr/>
        </p:nvSpPr>
        <p:spPr>
          <a:xfrm>
            <a:off x="539279" y="398785"/>
            <a:ext cx="263054" cy="130225"/>
          </a:xfrm>
          <a:prstGeom prst="rect">
            <a:avLst/>
          </a:prstGeom>
          <a:noFill/>
          <a:ln/>
        </p:spPr>
        <p:txBody>
          <a:bodyPr wrap="none" lIns="0" tIns="0" rIns="0" bIns="0" rtlCol="0" anchor="t"/>
          <a:lstStyle/>
          <a:p>
            <a:pPr marL="0" indent="0" algn="l">
              <a:lnSpc>
                <a:spcPts val="1000"/>
              </a:lnSpc>
              <a:buNone/>
            </a:pPr>
            <a:r>
              <a:rPr lang="en-US" sz="650" dirty="0">
                <a:solidFill>
                  <a:srgbClr val="00002E"/>
                </a:solidFill>
                <a:latin typeface="PT Sans" pitchFamily="34" charset="0"/>
                <a:ea typeface="PT Sans" pitchFamily="34" charset="-122"/>
                <a:cs typeface="PT Sans" pitchFamily="34" charset="-120"/>
              </a:rPr>
              <a:t>VI BOB</a:t>
            </a:r>
            <a:endParaRPr lang="en-US" sz="650" dirty="0"/>
          </a:p>
        </p:txBody>
      </p:sp>
      <p:sp>
        <p:nvSpPr>
          <p:cNvPr id="4" name="Text 2"/>
          <p:cNvSpPr/>
          <p:nvPr/>
        </p:nvSpPr>
        <p:spPr>
          <a:xfrm>
            <a:off x="473050" y="599331"/>
            <a:ext cx="7191226" cy="324892"/>
          </a:xfrm>
          <a:prstGeom prst="rect">
            <a:avLst/>
          </a:prstGeom>
          <a:noFill/>
          <a:ln/>
        </p:spPr>
        <p:txBody>
          <a:bodyPr wrap="none" lIns="0" tIns="0" rIns="0" bIns="0" rtlCol="0" anchor="t"/>
          <a:lstStyle/>
          <a:p>
            <a:pPr marL="0" indent="0" algn="l">
              <a:lnSpc>
                <a:spcPts val="2550"/>
              </a:lnSpc>
              <a:buNone/>
            </a:pPr>
            <a:r>
              <a:rPr lang="en-US" sz="2000" dirty="0">
                <a:solidFill>
                  <a:srgbClr val="00002E"/>
                </a:solidFill>
                <a:latin typeface="Nunito Semi Bold" pitchFamily="34" charset="0"/>
                <a:ea typeface="Nunito Semi Bold" pitchFamily="34" charset="-122"/>
                <a:cs typeface="Nunito Semi Bold" pitchFamily="34" charset="-120"/>
              </a:rPr>
              <a:t>XIX asrning birinchi yarmi: Oʻzgarishlar va yangi yoʻnalishlar</a:t>
            </a:r>
            <a:endParaRPr lang="en-US" sz="2000" dirty="0"/>
          </a:p>
        </p:txBody>
      </p:sp>
      <p:sp>
        <p:nvSpPr>
          <p:cNvPr id="5" name="Text 3"/>
          <p:cNvSpPr/>
          <p:nvPr/>
        </p:nvSpPr>
        <p:spPr>
          <a:xfrm>
            <a:off x="473050" y="1063972"/>
            <a:ext cx="8197900" cy="325636"/>
          </a:xfrm>
          <a:prstGeom prst="rect">
            <a:avLst/>
          </a:prstGeom>
          <a:noFill/>
          <a:ln/>
        </p:spPr>
        <p:txBody>
          <a:bodyPr wrap="square" lIns="0" tIns="0" rIns="0" bIns="0" rtlCol="0" anchor="t"/>
          <a:lstStyle/>
          <a:p>
            <a:pPr marL="0" indent="0" algn="l">
              <a:lnSpc>
                <a:spcPts val="1250"/>
              </a:lnSpc>
              <a:buNone/>
            </a:pPr>
            <a:r>
              <a:rPr lang="en-US" sz="850" dirty="0">
                <a:solidFill>
                  <a:srgbClr val="00002E"/>
                </a:solidFill>
                <a:latin typeface="PT Sans" pitchFamily="34" charset="0"/>
                <a:ea typeface="PT Sans" pitchFamily="34" charset="-122"/>
                <a:cs typeface="PT Sans" pitchFamily="34" charset="-120"/>
              </a:rPr>
              <a:t>XIX asrning birinchi yarmi Markaziy Osiyo ta'lim tarixida muhim burilish davri bo'lgan. Bu davrda an'anaviy ta'lim tizimida dastlabki islohotlar amalga oshirildi, Rossiya imperiyasining ta'siri kuchaydi va yangi pedagogik g'oyalar paydo bo'ldi. Bu o'zgarishlar keyingi ma'rifatparvarlik harakatining poydevorini yaratdi.</a:t>
            </a:r>
            <a:endParaRPr lang="en-US" sz="850" dirty="0"/>
          </a:p>
        </p:txBody>
      </p:sp>
      <p:sp>
        <p:nvSpPr>
          <p:cNvPr id="6" name="Shape 4"/>
          <p:cNvSpPr/>
          <p:nvPr/>
        </p:nvSpPr>
        <p:spPr>
          <a:xfrm>
            <a:off x="393576" y="1494383"/>
            <a:ext cx="4123209" cy="3283446"/>
          </a:xfrm>
          <a:prstGeom prst="roundRect">
            <a:avLst>
              <a:gd name="adj" fmla="val 8074"/>
            </a:avLst>
          </a:prstGeom>
          <a:solidFill>
            <a:srgbClr val="2D4DF2">
              <a:alpha val="75000"/>
            </a:srgbClr>
          </a:solidFill>
          <a:ln/>
        </p:spPr>
      </p:sp>
      <p:sp>
        <p:nvSpPr>
          <p:cNvPr id="7" name="Text 5"/>
          <p:cNvSpPr/>
          <p:nvPr/>
        </p:nvSpPr>
        <p:spPr>
          <a:xfrm>
            <a:off x="504006" y="1587550"/>
            <a:ext cx="1299418" cy="162371"/>
          </a:xfrm>
          <a:prstGeom prst="rect">
            <a:avLst/>
          </a:prstGeom>
          <a:noFill/>
          <a:ln/>
        </p:spPr>
        <p:txBody>
          <a:bodyPr wrap="none" lIns="0" tIns="0" rIns="0" bIns="0" rtlCol="0" anchor="t"/>
          <a:lstStyle/>
          <a:p>
            <a:pPr marL="0" indent="0" algn="l">
              <a:lnSpc>
                <a:spcPts val="1250"/>
              </a:lnSpc>
              <a:buNone/>
            </a:pPr>
            <a:r>
              <a:rPr lang="en-US" sz="1000" dirty="0">
                <a:solidFill>
                  <a:srgbClr val="FFFFFF"/>
                </a:solidFill>
                <a:latin typeface="Nunito Semi Bold" pitchFamily="34" charset="0"/>
                <a:ea typeface="Nunito Semi Bold" pitchFamily="34" charset="-122"/>
                <a:cs typeface="Nunito Semi Bold" pitchFamily="34" charset="-120"/>
              </a:rPr>
              <a:t>Dastlabki islohotlar</a:t>
            </a:r>
            <a:endParaRPr lang="en-US" sz="1000" dirty="0"/>
          </a:p>
        </p:txBody>
      </p:sp>
      <p:sp>
        <p:nvSpPr>
          <p:cNvPr id="8" name="Text 6"/>
          <p:cNvSpPr/>
          <p:nvPr/>
        </p:nvSpPr>
        <p:spPr>
          <a:xfrm>
            <a:off x="504006" y="1843088"/>
            <a:ext cx="3902348" cy="814090"/>
          </a:xfrm>
          <a:prstGeom prst="rect">
            <a:avLst/>
          </a:prstGeom>
          <a:noFill/>
          <a:ln/>
        </p:spPr>
        <p:txBody>
          <a:bodyPr wrap="square" lIns="0" tIns="0" rIns="0" bIns="0" rtlCol="0" anchor="t"/>
          <a:lstStyle/>
          <a:p>
            <a:pPr marL="0" indent="0" algn="l">
              <a:lnSpc>
                <a:spcPts val="1250"/>
              </a:lnSpc>
              <a:buNone/>
            </a:pPr>
            <a:r>
              <a:rPr lang="en-US" sz="850" dirty="0">
                <a:solidFill>
                  <a:srgbClr val="FFFFFF"/>
                </a:solidFill>
                <a:latin typeface="PT Sans" pitchFamily="34" charset="0"/>
                <a:ea typeface="PT Sans" pitchFamily="34" charset="-122"/>
                <a:cs typeface="PT Sans" pitchFamily="34" charset="-120"/>
              </a:rPr>
              <a:t>XIX asr boshlarida Markaziy Osiyoda ta'lim tizimidagi dastlabki islohotlar amalga oshirildi. Bu islohotlar asosan o'qitish usullarini takomillashtirish, yangi fanlarni dasturga kiritish va ta'lim muassasalari infratuzilmasini yaxshilashga qaratilgan edi. Qo'qon xonligida ayniqsa adabiyot va san'at fanlariga e'tibor kuchaydi. Xiva xonligida esa tarix va geografiya fanlari rivojlantirildi.</a:t>
            </a:r>
            <a:endParaRPr lang="en-US" sz="850" dirty="0"/>
          </a:p>
        </p:txBody>
      </p:sp>
      <p:sp>
        <p:nvSpPr>
          <p:cNvPr id="9" name="Text 7"/>
          <p:cNvSpPr/>
          <p:nvPr/>
        </p:nvSpPr>
        <p:spPr>
          <a:xfrm>
            <a:off x="504006" y="2750344"/>
            <a:ext cx="1299418" cy="162371"/>
          </a:xfrm>
          <a:prstGeom prst="rect">
            <a:avLst/>
          </a:prstGeom>
          <a:noFill/>
          <a:ln/>
        </p:spPr>
        <p:txBody>
          <a:bodyPr wrap="none" lIns="0" tIns="0" rIns="0" bIns="0" rtlCol="0" anchor="t"/>
          <a:lstStyle/>
          <a:p>
            <a:pPr marL="0" indent="0" algn="l">
              <a:lnSpc>
                <a:spcPts val="1250"/>
              </a:lnSpc>
              <a:buNone/>
            </a:pPr>
            <a:r>
              <a:rPr lang="en-US" sz="1000" dirty="0">
                <a:solidFill>
                  <a:srgbClr val="FFFFFF"/>
                </a:solidFill>
                <a:latin typeface="Nunito Semi Bold" pitchFamily="34" charset="0"/>
                <a:ea typeface="Nunito Semi Bold" pitchFamily="34" charset="-122"/>
                <a:cs typeface="Nunito Semi Bold" pitchFamily="34" charset="-120"/>
              </a:rPr>
              <a:t>Rossiya ta'siri</a:t>
            </a:r>
            <a:endParaRPr lang="en-US" sz="1000" dirty="0"/>
          </a:p>
        </p:txBody>
      </p:sp>
      <p:sp>
        <p:nvSpPr>
          <p:cNvPr id="10" name="Text 8"/>
          <p:cNvSpPr/>
          <p:nvPr/>
        </p:nvSpPr>
        <p:spPr>
          <a:xfrm>
            <a:off x="504006" y="3005882"/>
            <a:ext cx="3902348" cy="976908"/>
          </a:xfrm>
          <a:prstGeom prst="rect">
            <a:avLst/>
          </a:prstGeom>
          <a:noFill/>
          <a:ln/>
        </p:spPr>
        <p:txBody>
          <a:bodyPr wrap="square" lIns="0" tIns="0" rIns="0" bIns="0" rtlCol="0" anchor="t"/>
          <a:lstStyle/>
          <a:p>
            <a:pPr marL="0" indent="0" algn="l">
              <a:lnSpc>
                <a:spcPts val="1250"/>
              </a:lnSpc>
              <a:buNone/>
            </a:pPr>
            <a:r>
              <a:rPr lang="en-US" sz="850" dirty="0">
                <a:solidFill>
                  <a:srgbClr val="FFFFFF"/>
                </a:solidFill>
                <a:latin typeface="PT Sans" pitchFamily="34" charset="0"/>
                <a:ea typeface="PT Sans" pitchFamily="34" charset="-122"/>
                <a:cs typeface="PT Sans" pitchFamily="34" charset="-120"/>
              </a:rPr>
              <a:t>Rossiya imperiyasining Markaziy Osiyoga yaqinlashishi ta'lim sohasida ham o'z aksini topdi. Rossiya maktablari va o'qitish usullari mahalliy ta'lim tizimiga ta'sir ko'rsata boshladi. Bu ta'sir ikki xil bo'lgan: bir tomondan, yangi bilimlar va usullar kirib keldi, ikkinchi tomondan, milliy ta'lim an'analariga tahdid yuzaga keldi. Mahalliy ziyolilar bu jarayonni turlicha qabul qildilar — ba'zilar yangiliklarni qo'llab-quvvatlasa, ba'zilar qarshilik ko'rsatdilar.</a:t>
            </a:r>
            <a:endParaRPr lang="en-US" sz="850" dirty="0"/>
          </a:p>
        </p:txBody>
      </p:sp>
      <p:sp>
        <p:nvSpPr>
          <p:cNvPr id="11" name="Text 9"/>
          <p:cNvSpPr/>
          <p:nvPr/>
        </p:nvSpPr>
        <p:spPr>
          <a:xfrm>
            <a:off x="4711452" y="1587550"/>
            <a:ext cx="2163217" cy="162371"/>
          </a:xfrm>
          <a:prstGeom prst="rect">
            <a:avLst/>
          </a:prstGeom>
          <a:noFill/>
          <a:ln/>
        </p:spPr>
        <p:txBody>
          <a:bodyPr wrap="none" lIns="0" tIns="0" rIns="0" bIns="0" rtlCol="0" anchor="t"/>
          <a:lstStyle/>
          <a:p>
            <a:pPr marL="0" indent="0" algn="l">
              <a:lnSpc>
                <a:spcPts val="1250"/>
              </a:lnSpc>
              <a:buNone/>
            </a:pPr>
            <a:r>
              <a:rPr lang="en-US" sz="1000" dirty="0">
                <a:solidFill>
                  <a:srgbClr val="00002E"/>
                </a:solidFill>
                <a:latin typeface="Nunito Semi Bold" pitchFamily="34" charset="0"/>
                <a:ea typeface="Nunito Semi Bold" pitchFamily="34" charset="-122"/>
                <a:cs typeface="Nunito Semi Bold" pitchFamily="34" charset="-120"/>
              </a:rPr>
              <a:t>Yangi maktablar va pedagogik fikrlar</a:t>
            </a:r>
            <a:endParaRPr lang="en-US" sz="1000" dirty="0"/>
          </a:p>
        </p:txBody>
      </p:sp>
      <p:sp>
        <p:nvSpPr>
          <p:cNvPr id="12" name="Text 10"/>
          <p:cNvSpPr/>
          <p:nvPr/>
        </p:nvSpPr>
        <p:spPr>
          <a:xfrm>
            <a:off x="4711452" y="1843088"/>
            <a:ext cx="3964260" cy="976908"/>
          </a:xfrm>
          <a:prstGeom prst="rect">
            <a:avLst/>
          </a:prstGeom>
          <a:noFill/>
          <a:ln/>
        </p:spPr>
        <p:txBody>
          <a:bodyPr wrap="square" lIns="0" tIns="0" rIns="0" bIns="0" rtlCol="0" anchor="t"/>
          <a:lstStyle/>
          <a:p>
            <a:pPr marL="0" indent="0" algn="l">
              <a:lnSpc>
                <a:spcPts val="1250"/>
              </a:lnSpc>
              <a:buNone/>
            </a:pPr>
            <a:r>
              <a:rPr lang="en-US" sz="850" dirty="0">
                <a:solidFill>
                  <a:srgbClr val="00002E"/>
                </a:solidFill>
                <a:latin typeface="PT Sans" pitchFamily="34" charset="0"/>
                <a:ea typeface="PT Sans" pitchFamily="34" charset="-122"/>
                <a:cs typeface="PT Sans" pitchFamily="34" charset="-120"/>
              </a:rPr>
              <a:t>XIX asrning birinchi yarmida an'anaviy madrasalar bilan bir qatorda yangi turdagi maktablar paydo bo'la boshladi. Bu maktablarda rus tili, matematika, tabiiy fanlar va geografiya o'qitilgan. Ma'rifatparvar ziyolilar — Ahmad Donish, Muqimiy, Furqat kabi allomalar — zamonaviy ta'lim zarurligini ta'kidlab, islohotlar o'tkazishni talab qilganlar. Ularning g'oyalari keyingi davrda jadidchilik harakatining poydevorini yaratdi.</a:t>
            </a:r>
            <a:endParaRPr lang="en-US" sz="850" dirty="0"/>
          </a:p>
        </p:txBody>
      </p:sp>
      <p:sp>
        <p:nvSpPr>
          <p:cNvPr id="13" name="Text 11"/>
          <p:cNvSpPr/>
          <p:nvPr/>
        </p:nvSpPr>
        <p:spPr>
          <a:xfrm>
            <a:off x="4711452" y="2913162"/>
            <a:ext cx="2059781" cy="162371"/>
          </a:xfrm>
          <a:prstGeom prst="rect">
            <a:avLst/>
          </a:prstGeom>
          <a:noFill/>
          <a:ln/>
        </p:spPr>
        <p:txBody>
          <a:bodyPr wrap="none" lIns="0" tIns="0" rIns="0" bIns="0" rtlCol="0" anchor="t"/>
          <a:lstStyle/>
          <a:p>
            <a:pPr marL="0" indent="0" algn="l">
              <a:lnSpc>
                <a:spcPts val="1250"/>
              </a:lnSpc>
              <a:buNone/>
            </a:pPr>
            <a:r>
              <a:rPr lang="en-US" sz="1000" dirty="0">
                <a:solidFill>
                  <a:srgbClr val="00002E"/>
                </a:solidFill>
                <a:latin typeface="Nunito Semi Bold" pitchFamily="34" charset="0"/>
                <a:ea typeface="Nunito Semi Bold" pitchFamily="34" charset="-122"/>
                <a:cs typeface="Nunito Semi Bold" pitchFamily="34" charset="-120"/>
              </a:rPr>
              <a:t>Pedagogik fikrlarning evolyutsiyasi</a:t>
            </a:r>
            <a:endParaRPr lang="en-US" sz="1000" dirty="0"/>
          </a:p>
        </p:txBody>
      </p:sp>
      <p:sp>
        <p:nvSpPr>
          <p:cNvPr id="14" name="Text 12"/>
          <p:cNvSpPr/>
          <p:nvPr/>
        </p:nvSpPr>
        <p:spPr>
          <a:xfrm>
            <a:off x="4711452" y="3168700"/>
            <a:ext cx="3964260" cy="814090"/>
          </a:xfrm>
          <a:prstGeom prst="rect">
            <a:avLst/>
          </a:prstGeom>
          <a:noFill/>
          <a:ln/>
        </p:spPr>
        <p:txBody>
          <a:bodyPr wrap="square" lIns="0" tIns="0" rIns="0" bIns="0" rtlCol="0" anchor="t"/>
          <a:lstStyle/>
          <a:p>
            <a:pPr marL="0" indent="0" algn="l">
              <a:lnSpc>
                <a:spcPts val="1250"/>
              </a:lnSpc>
              <a:buNone/>
            </a:pPr>
            <a:r>
              <a:rPr lang="en-US" sz="850" dirty="0">
                <a:solidFill>
                  <a:srgbClr val="00002E"/>
                </a:solidFill>
                <a:latin typeface="PT Sans" pitchFamily="34" charset="0"/>
                <a:ea typeface="PT Sans" pitchFamily="34" charset="-122"/>
                <a:cs typeface="PT Sans" pitchFamily="34" charset="-120"/>
              </a:rPr>
              <a:t>Bu davrda pedagogik fikrlar ham sezilarli o'zgardi. An'anaviy "hifz" usulidan farqli o'laroq, tushunish va mustaqil fikrlashga asoslangan yangi yondashuvlar paydo bo'ldi. O'qituvchining roli faqat bilim uzatuvchi emas, balki tarbiyachi va yo'l-yo'riqchi sifatida qayta belgilandi. Bu o'zgarishlar ta'lim tizimining zamonaviylashuviga poydevor yaratdi.</a:t>
            </a:r>
            <a:endParaRPr lang="en-US" sz="850" dirty="0"/>
          </a:p>
        </p:txBody>
      </p:sp>
      <p:sp>
        <p:nvSpPr>
          <p:cNvPr id="15" name="Shape 13"/>
          <p:cNvSpPr/>
          <p:nvPr/>
        </p:nvSpPr>
        <p:spPr>
          <a:xfrm>
            <a:off x="4711452" y="4087564"/>
            <a:ext cx="3964260" cy="585490"/>
          </a:xfrm>
          <a:prstGeom prst="roundRect">
            <a:avLst>
              <a:gd name="adj" fmla="val 28298"/>
            </a:avLst>
          </a:prstGeom>
          <a:solidFill>
            <a:srgbClr val="FCF2B5"/>
          </a:solidFill>
          <a:ln/>
        </p:spPr>
      </p:sp>
      <p:pic>
        <p:nvPicPr>
          <p:cNvPr id="16" name="Image 0" descr="preencoded.png"/>
          <p:cNvPicPr>
            <a:picLocks noChangeAspect="1"/>
          </p:cNvPicPr>
          <p:nvPr/>
        </p:nvPicPr>
        <p:blipFill>
          <a:blip r:embed="rId3"/>
          <a:stretch>
            <a:fillRect/>
          </a:stretch>
        </p:blipFill>
        <p:spPr>
          <a:xfrm>
            <a:off x="4821882" y="4252764"/>
            <a:ext cx="138038" cy="110430"/>
          </a:xfrm>
          <a:prstGeom prst="rect">
            <a:avLst/>
          </a:prstGeom>
        </p:spPr>
      </p:pic>
      <p:sp>
        <p:nvSpPr>
          <p:cNvPr id="17" name="Text 14"/>
          <p:cNvSpPr/>
          <p:nvPr/>
        </p:nvSpPr>
        <p:spPr>
          <a:xfrm>
            <a:off x="5070351" y="4208338"/>
            <a:ext cx="3494931" cy="325636"/>
          </a:xfrm>
          <a:prstGeom prst="rect">
            <a:avLst/>
          </a:prstGeom>
          <a:noFill/>
          <a:ln/>
        </p:spPr>
        <p:txBody>
          <a:bodyPr wrap="square" lIns="0" tIns="0" rIns="0" bIns="0" rtlCol="0" anchor="t"/>
          <a:lstStyle/>
          <a:p>
            <a:pPr marL="0" indent="0" algn="l">
              <a:lnSpc>
                <a:spcPts val="1250"/>
              </a:lnSpc>
              <a:buNone/>
            </a:pPr>
            <a:r>
              <a:rPr lang="en-US" sz="850" dirty="0">
                <a:solidFill>
                  <a:srgbClr val="000000"/>
                </a:solidFill>
                <a:latin typeface="PT Sans" pitchFamily="34" charset="0"/>
                <a:ea typeface="PT Sans" pitchFamily="34" charset="-122"/>
                <a:cs typeface="PT Sans" pitchFamily="34" charset="-120"/>
              </a:rPr>
              <a:t>XIX asrning birinchi yarmidagi o'zgarishlar keyingi jadidchilik harakatining va milliy uyg'onish davrining intellektual asosini shakllantirdi.</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1232074" y="290066"/>
            <a:ext cx="343198" cy="151061"/>
          </a:xfrm>
          <a:prstGeom prst="roundRect">
            <a:avLst>
              <a:gd name="adj" fmla="val 71496"/>
            </a:avLst>
          </a:prstGeom>
          <a:solidFill>
            <a:srgbClr val="CFD6FC"/>
          </a:solidFill>
          <a:ln/>
        </p:spPr>
      </p:sp>
      <p:sp>
        <p:nvSpPr>
          <p:cNvPr id="3" name="Text 1"/>
          <p:cNvSpPr/>
          <p:nvPr/>
        </p:nvSpPr>
        <p:spPr>
          <a:xfrm>
            <a:off x="1286024" y="317004"/>
            <a:ext cx="235297" cy="97185"/>
          </a:xfrm>
          <a:prstGeom prst="rect">
            <a:avLst/>
          </a:prstGeom>
          <a:noFill/>
          <a:ln/>
        </p:spPr>
        <p:txBody>
          <a:bodyPr wrap="none" lIns="0" tIns="0" rIns="0" bIns="0" rtlCol="0" anchor="t"/>
          <a:lstStyle/>
          <a:p>
            <a:pPr marL="0" indent="0" algn="l">
              <a:lnSpc>
                <a:spcPts val="750"/>
              </a:lnSpc>
              <a:buNone/>
            </a:pPr>
            <a:r>
              <a:rPr lang="en-US" sz="550" dirty="0">
                <a:solidFill>
                  <a:srgbClr val="00002E"/>
                </a:solidFill>
                <a:latin typeface="PT Sans" pitchFamily="34" charset="0"/>
                <a:ea typeface="PT Sans" pitchFamily="34" charset="-122"/>
                <a:cs typeface="PT Sans" pitchFamily="34" charset="-120"/>
              </a:rPr>
              <a:t>VII BOB</a:t>
            </a:r>
            <a:endParaRPr lang="en-US" sz="550" dirty="0"/>
          </a:p>
        </p:txBody>
      </p:sp>
      <p:sp>
        <p:nvSpPr>
          <p:cNvPr id="4" name="Text 2"/>
          <p:cNvSpPr/>
          <p:nvPr/>
        </p:nvSpPr>
        <p:spPr>
          <a:xfrm>
            <a:off x="1232074" y="465832"/>
            <a:ext cx="3058195" cy="264691"/>
          </a:xfrm>
          <a:prstGeom prst="rect">
            <a:avLst/>
          </a:prstGeom>
          <a:noFill/>
          <a:ln/>
        </p:spPr>
        <p:txBody>
          <a:bodyPr wrap="none" lIns="0" tIns="0" rIns="0" bIns="0" rtlCol="0" anchor="t"/>
          <a:lstStyle/>
          <a:p>
            <a:pPr marL="0" indent="0" algn="l">
              <a:lnSpc>
                <a:spcPts val="2050"/>
              </a:lnSpc>
              <a:buNone/>
            </a:pPr>
            <a:r>
              <a:rPr lang="en-US" sz="1650" dirty="0">
                <a:solidFill>
                  <a:srgbClr val="00002E"/>
                </a:solidFill>
                <a:latin typeface="Nunito Semi Bold" pitchFamily="34" charset="0"/>
                <a:ea typeface="Nunito Semi Bold" pitchFamily="34" charset="-122"/>
                <a:cs typeface="Nunito Semi Bold" pitchFamily="34" charset="-120"/>
              </a:rPr>
              <a:t>Pedagogika fanining rivojlanishi</a:t>
            </a:r>
            <a:endParaRPr lang="en-US" sz="1650" dirty="0"/>
          </a:p>
        </p:txBody>
      </p:sp>
      <p:sp>
        <p:nvSpPr>
          <p:cNvPr id="5" name="Text 3"/>
          <p:cNvSpPr/>
          <p:nvPr/>
        </p:nvSpPr>
        <p:spPr>
          <a:xfrm>
            <a:off x="1232074" y="823317"/>
            <a:ext cx="6679778" cy="242888"/>
          </a:xfrm>
          <a:prstGeom prst="rect">
            <a:avLst/>
          </a:prstGeom>
          <a:noFill/>
          <a:ln/>
        </p:spPr>
        <p:txBody>
          <a:bodyPr wrap="square" lIns="0" tIns="0" rIns="0" bIns="0" rtlCol="0" anchor="t"/>
          <a:lstStyle/>
          <a:p>
            <a:pPr marL="0" indent="0" algn="l">
              <a:lnSpc>
                <a:spcPts val="950"/>
              </a:lnSpc>
              <a:buNone/>
            </a:pPr>
            <a:r>
              <a:rPr lang="en-US" sz="700" dirty="0">
                <a:solidFill>
                  <a:srgbClr val="00002E"/>
                </a:solidFill>
                <a:latin typeface="PT Sans" pitchFamily="34" charset="0"/>
                <a:ea typeface="PT Sans" pitchFamily="34" charset="-122"/>
                <a:cs typeface="PT Sans" pitchFamily="34" charset="-120"/>
              </a:rPr>
              <a:t>Pedagogika fanining mustaqil ilmiy yo'nalish sifatida shakllanishi O'rta Osiyoda nisbatan kech — asosan XX asrda sodir bo'lgan. Biroq, uning ildizlari XVII–XIX asrlardagi boy pedagogik merosda yotadi. Sovet davrida va mustaqillik yillarida bu merosni o'rganish va tizimlashtirish bo'yicha muhim ishlar amalga oshirildi.</a:t>
            </a:r>
            <a:endParaRPr lang="en-US" sz="700" dirty="0"/>
          </a:p>
        </p:txBody>
      </p:sp>
      <p:sp>
        <p:nvSpPr>
          <p:cNvPr id="6" name="Shape 4"/>
          <p:cNvSpPr/>
          <p:nvPr/>
        </p:nvSpPr>
        <p:spPr>
          <a:xfrm>
            <a:off x="1232074" y="1135782"/>
            <a:ext cx="202481" cy="202481"/>
          </a:xfrm>
          <a:prstGeom prst="roundRect">
            <a:avLst>
              <a:gd name="adj" fmla="val 66674"/>
            </a:avLst>
          </a:prstGeom>
          <a:solidFill>
            <a:srgbClr val="F3F3FF"/>
          </a:solidFill>
          <a:ln w="9525">
            <a:solidFill>
              <a:srgbClr val="2D4DF2"/>
            </a:solidFill>
            <a:prstDash val="solid"/>
          </a:ln>
        </p:spPr>
      </p:sp>
      <p:sp>
        <p:nvSpPr>
          <p:cNvPr id="7" name="Text 5"/>
          <p:cNvSpPr/>
          <p:nvPr/>
        </p:nvSpPr>
        <p:spPr>
          <a:xfrm>
            <a:off x="1269764" y="1157585"/>
            <a:ext cx="127025" cy="158800"/>
          </a:xfrm>
          <a:prstGeom prst="rect">
            <a:avLst/>
          </a:prstGeom>
          <a:noFill/>
          <a:ln/>
        </p:spPr>
        <p:txBody>
          <a:bodyPr wrap="none" lIns="0" tIns="0" rIns="0" bIns="0" rtlCol="0" anchor="ctr"/>
          <a:lstStyle/>
          <a:p>
            <a:pPr marL="0" indent="0" algn="ctr">
              <a:lnSpc>
                <a:spcPct val="100000"/>
              </a:lnSpc>
              <a:buNone/>
            </a:pPr>
            <a:r>
              <a:rPr lang="en-US" sz="1000" dirty="0">
                <a:solidFill>
                  <a:srgbClr val="00002E"/>
                </a:solidFill>
                <a:latin typeface="Nunito Semi Bold" pitchFamily="34" charset="0"/>
                <a:ea typeface="Nunito Semi Bold" pitchFamily="34" charset="-122"/>
                <a:cs typeface="Nunito Semi Bold" pitchFamily="34" charset="-120"/>
              </a:rPr>
              <a:t>1</a:t>
            </a:r>
            <a:endParaRPr lang="en-US" sz="1000" dirty="0"/>
          </a:p>
        </p:txBody>
      </p:sp>
      <p:sp>
        <p:nvSpPr>
          <p:cNvPr id="8" name="Text 6"/>
          <p:cNvSpPr/>
          <p:nvPr/>
        </p:nvSpPr>
        <p:spPr>
          <a:xfrm>
            <a:off x="1496392" y="1166664"/>
            <a:ext cx="1910730" cy="264616"/>
          </a:xfrm>
          <a:prstGeom prst="rect">
            <a:avLst/>
          </a:prstGeom>
          <a:noFill/>
          <a:ln/>
        </p:spPr>
        <p:txBody>
          <a:bodyPr wrap="square" lIns="0" tIns="0" rIns="0" bIns="0" rtlCol="0" anchor="t"/>
          <a:lstStyle/>
          <a:p>
            <a:pPr marL="0" indent="0" algn="l">
              <a:lnSpc>
                <a:spcPts val="1000"/>
              </a:lnSpc>
              <a:buNone/>
            </a:pPr>
            <a:r>
              <a:rPr lang="en-US" sz="800" dirty="0">
                <a:solidFill>
                  <a:srgbClr val="00002E"/>
                </a:solidFill>
                <a:latin typeface="Nunito Semi Bold" pitchFamily="34" charset="0"/>
                <a:ea typeface="Nunito Semi Bold" pitchFamily="34" charset="-122"/>
                <a:cs typeface="Nunito Semi Bold" pitchFamily="34" charset="-120"/>
              </a:rPr>
              <a:t>"Pedagogika tarixi" fanining shakllanishi</a:t>
            </a:r>
            <a:endParaRPr lang="en-US" sz="800" dirty="0"/>
          </a:p>
        </p:txBody>
      </p:sp>
      <p:sp>
        <p:nvSpPr>
          <p:cNvPr id="9" name="Text 7"/>
          <p:cNvSpPr/>
          <p:nvPr/>
        </p:nvSpPr>
        <p:spPr>
          <a:xfrm>
            <a:off x="1496392" y="1468338"/>
            <a:ext cx="1910730" cy="1214438"/>
          </a:xfrm>
          <a:prstGeom prst="rect">
            <a:avLst/>
          </a:prstGeom>
          <a:noFill/>
          <a:ln/>
        </p:spPr>
        <p:txBody>
          <a:bodyPr wrap="square" lIns="0" tIns="0" rIns="0" bIns="0" rtlCol="0" anchor="t"/>
          <a:lstStyle/>
          <a:p>
            <a:pPr marL="0" indent="0" algn="l">
              <a:lnSpc>
                <a:spcPts val="950"/>
              </a:lnSpc>
              <a:buNone/>
            </a:pPr>
            <a:r>
              <a:rPr lang="en-US" sz="700" dirty="0">
                <a:solidFill>
                  <a:srgbClr val="00002E"/>
                </a:solidFill>
                <a:latin typeface="PT Sans" pitchFamily="34" charset="0"/>
                <a:ea typeface="PT Sans" pitchFamily="34" charset="-122"/>
                <a:cs typeface="PT Sans" pitchFamily="34" charset="-120"/>
              </a:rPr>
              <a:t>"Pedagogika tarixi" fani mustaqil ilmiy yo'nalish sifatida XX asrning o'rtalarida shakllana boshladi. Bu fan O'rta Osiyo xalqlarining qadimgi ta'lim an'analarini, madrasa tizimini, allomalar pedagogik g'oyalarini tizimli o'rganishga qaratilgan. Fan dasturiga XVII–XIX asrlar pedagogik merosi muhim o'rin egalladi. Olimlar qo'lyozma manbalar, arxiv hujjatlari va adabiy merosni o'rganib, milliy pedagogika tarixini qayta tiklashga kirishdilar.</a:t>
            </a:r>
            <a:endParaRPr lang="en-US" sz="700" dirty="0"/>
          </a:p>
        </p:txBody>
      </p:sp>
      <p:sp>
        <p:nvSpPr>
          <p:cNvPr id="10" name="Shape 8"/>
          <p:cNvSpPr/>
          <p:nvPr/>
        </p:nvSpPr>
        <p:spPr>
          <a:xfrm>
            <a:off x="3484438" y="1135782"/>
            <a:ext cx="202481" cy="202481"/>
          </a:xfrm>
          <a:prstGeom prst="roundRect">
            <a:avLst>
              <a:gd name="adj" fmla="val 66674"/>
            </a:avLst>
          </a:prstGeom>
          <a:solidFill>
            <a:srgbClr val="F3F3FF"/>
          </a:solidFill>
          <a:ln w="9525">
            <a:solidFill>
              <a:srgbClr val="018CE1"/>
            </a:solidFill>
            <a:prstDash val="solid"/>
          </a:ln>
        </p:spPr>
      </p:sp>
      <p:sp>
        <p:nvSpPr>
          <p:cNvPr id="11" name="Text 9"/>
          <p:cNvSpPr/>
          <p:nvPr/>
        </p:nvSpPr>
        <p:spPr>
          <a:xfrm>
            <a:off x="3522129" y="1157585"/>
            <a:ext cx="127025" cy="158800"/>
          </a:xfrm>
          <a:prstGeom prst="rect">
            <a:avLst/>
          </a:prstGeom>
          <a:noFill/>
          <a:ln/>
        </p:spPr>
        <p:txBody>
          <a:bodyPr wrap="none" lIns="0" tIns="0" rIns="0" bIns="0" rtlCol="0" anchor="ctr"/>
          <a:lstStyle/>
          <a:p>
            <a:pPr marL="0" indent="0" algn="ctr">
              <a:lnSpc>
                <a:spcPct val="100000"/>
              </a:lnSpc>
              <a:buNone/>
            </a:pPr>
            <a:r>
              <a:rPr lang="en-US" sz="1000" dirty="0">
                <a:solidFill>
                  <a:srgbClr val="00002E"/>
                </a:solidFill>
                <a:latin typeface="Nunito Semi Bold" pitchFamily="34" charset="0"/>
                <a:ea typeface="Nunito Semi Bold" pitchFamily="34" charset="-122"/>
                <a:cs typeface="Nunito Semi Bold" pitchFamily="34" charset="-120"/>
              </a:rPr>
              <a:t>2</a:t>
            </a:r>
            <a:endParaRPr lang="en-US" sz="1000" dirty="0"/>
          </a:p>
        </p:txBody>
      </p:sp>
      <p:sp>
        <p:nvSpPr>
          <p:cNvPr id="12" name="Text 10"/>
          <p:cNvSpPr/>
          <p:nvPr/>
        </p:nvSpPr>
        <p:spPr>
          <a:xfrm>
            <a:off x="3748757" y="1166664"/>
            <a:ext cx="1247998" cy="132308"/>
          </a:xfrm>
          <a:prstGeom prst="rect">
            <a:avLst/>
          </a:prstGeom>
          <a:noFill/>
          <a:ln/>
        </p:spPr>
        <p:txBody>
          <a:bodyPr wrap="none" lIns="0" tIns="0" rIns="0" bIns="0" rtlCol="0" anchor="t"/>
          <a:lstStyle/>
          <a:p>
            <a:pPr marL="0" indent="0" algn="l">
              <a:lnSpc>
                <a:spcPts val="1000"/>
              </a:lnSpc>
              <a:buNone/>
            </a:pPr>
            <a:r>
              <a:rPr lang="en-US" sz="800" dirty="0">
                <a:solidFill>
                  <a:srgbClr val="00002E"/>
                </a:solidFill>
                <a:latin typeface="Nunito Semi Bold" pitchFamily="34" charset="0"/>
                <a:ea typeface="Nunito Semi Bold" pitchFamily="34" charset="-122"/>
                <a:cs typeface="Nunito Semi Bold" pitchFamily="34" charset="-120"/>
              </a:rPr>
              <a:t>Taniqli olimlarning hissasi</a:t>
            </a:r>
            <a:endParaRPr lang="en-US" sz="800" dirty="0"/>
          </a:p>
        </p:txBody>
      </p:sp>
      <p:sp>
        <p:nvSpPr>
          <p:cNvPr id="13" name="Text 11"/>
          <p:cNvSpPr/>
          <p:nvPr/>
        </p:nvSpPr>
        <p:spPr>
          <a:xfrm>
            <a:off x="3748757" y="1336030"/>
            <a:ext cx="1910730" cy="1578769"/>
          </a:xfrm>
          <a:prstGeom prst="rect">
            <a:avLst/>
          </a:prstGeom>
          <a:noFill/>
          <a:ln/>
        </p:spPr>
        <p:txBody>
          <a:bodyPr wrap="square" lIns="0" tIns="0" rIns="0" bIns="0" rtlCol="0" anchor="t"/>
          <a:lstStyle/>
          <a:p>
            <a:pPr marL="0" indent="0" algn="l">
              <a:lnSpc>
                <a:spcPts val="950"/>
              </a:lnSpc>
              <a:buNone/>
            </a:pPr>
            <a:r>
              <a:rPr lang="en-US" sz="700" b="1" dirty="0">
                <a:solidFill>
                  <a:srgbClr val="00002E"/>
                </a:solidFill>
                <a:latin typeface="PT Sans" pitchFamily="34" charset="0"/>
                <a:ea typeface="PT Sans" pitchFamily="34" charset="-122"/>
                <a:cs typeface="PT Sans" pitchFamily="34" charset="-120"/>
              </a:rPr>
              <a:t>B. Xodjayev</a:t>
            </a:r>
            <a:r>
              <a:rPr lang="en-US" sz="700" dirty="0">
                <a:solidFill>
                  <a:srgbClr val="00002E"/>
                </a:solidFill>
                <a:latin typeface="PT Sans" pitchFamily="34" charset="0"/>
                <a:ea typeface="PT Sans" pitchFamily="34" charset="-122"/>
                <a:cs typeface="PT Sans" pitchFamily="34" charset="-120"/>
              </a:rPr>
              <a:t> — O'zbekiston pedagogika tarixini o'rganishga bag'ishlangan fundamental tadqiqotlar muallifi, madrasalar tizimi va ta'lim mazmunini chuqur tahlil qilgan. </a:t>
            </a:r>
            <a:r>
              <a:rPr lang="en-US" sz="700" b="1" dirty="0">
                <a:solidFill>
                  <a:srgbClr val="00002E"/>
                </a:solidFill>
                <a:latin typeface="PT Sans" pitchFamily="34" charset="0"/>
                <a:ea typeface="PT Sans" pitchFamily="34" charset="-122"/>
                <a:cs typeface="PT Sans" pitchFamily="34" charset="-120"/>
              </a:rPr>
              <a:t>M. Ahmedova</a:t>
            </a:r>
            <a:r>
              <a:rPr lang="en-US" sz="700" dirty="0">
                <a:solidFill>
                  <a:srgbClr val="00002E"/>
                </a:solidFill>
                <a:latin typeface="PT Sans" pitchFamily="34" charset="0"/>
                <a:ea typeface="PT Sans" pitchFamily="34" charset="-122"/>
                <a:cs typeface="PT Sans" pitchFamily="34" charset="-120"/>
              </a:rPr>
              <a:t> — ayollar ta'limi tarixi, "Otinoyilar" harakati va Jahon Otin Uvaysiy ijodiy merosini o'rganishda muhim hissa qo'shgan olim. </a:t>
            </a:r>
            <a:r>
              <a:rPr lang="en-US" sz="700" b="1" dirty="0">
                <a:solidFill>
                  <a:srgbClr val="00002E"/>
                </a:solidFill>
                <a:latin typeface="PT Sans" pitchFamily="34" charset="0"/>
                <a:ea typeface="PT Sans" pitchFamily="34" charset="-122"/>
                <a:cs typeface="PT Sans" pitchFamily="34" charset="-120"/>
              </a:rPr>
              <a:t>M. To'xtaxo'jayev</a:t>
            </a:r>
            <a:r>
              <a:rPr lang="en-US" sz="700" dirty="0">
                <a:solidFill>
                  <a:srgbClr val="00002E"/>
                </a:solidFill>
                <a:latin typeface="PT Sans" pitchFamily="34" charset="0"/>
                <a:ea typeface="PT Sans" pitchFamily="34" charset="-122"/>
                <a:cs typeface="PT Sans" pitchFamily="34" charset="-120"/>
              </a:rPr>
              <a:t> — jadidchilik davri pedagogikasi va milliy ma'rifat harakatini o'rganishga ixtisoslashgan, XIX–XX asr pedagogik g'oyalarini tizimlashtirgan. Bu olimlarning har biri milliy pedagogika merosini ilmiy asosda o'rganish va tizimlashtirishga ulkan hissa qo'shgan.</a:t>
            </a:r>
            <a:endParaRPr lang="en-US" sz="700" dirty="0"/>
          </a:p>
        </p:txBody>
      </p:sp>
      <p:sp>
        <p:nvSpPr>
          <p:cNvPr id="14" name="Shape 12"/>
          <p:cNvSpPr/>
          <p:nvPr/>
        </p:nvSpPr>
        <p:spPr>
          <a:xfrm>
            <a:off x="5736803" y="1135782"/>
            <a:ext cx="202481" cy="202481"/>
          </a:xfrm>
          <a:prstGeom prst="roundRect">
            <a:avLst>
              <a:gd name="adj" fmla="val 66674"/>
            </a:avLst>
          </a:prstGeom>
          <a:solidFill>
            <a:srgbClr val="F3F3FF"/>
          </a:solidFill>
          <a:ln w="9525">
            <a:solidFill>
              <a:srgbClr val="DA33BF"/>
            </a:solidFill>
            <a:prstDash val="solid"/>
          </a:ln>
        </p:spPr>
      </p:sp>
      <p:sp>
        <p:nvSpPr>
          <p:cNvPr id="15" name="Text 13"/>
          <p:cNvSpPr/>
          <p:nvPr/>
        </p:nvSpPr>
        <p:spPr>
          <a:xfrm>
            <a:off x="5774494" y="1157585"/>
            <a:ext cx="127025" cy="158800"/>
          </a:xfrm>
          <a:prstGeom prst="rect">
            <a:avLst/>
          </a:prstGeom>
          <a:noFill/>
          <a:ln/>
        </p:spPr>
        <p:txBody>
          <a:bodyPr wrap="none" lIns="0" tIns="0" rIns="0" bIns="0" rtlCol="0" anchor="ctr"/>
          <a:lstStyle/>
          <a:p>
            <a:pPr marL="0" indent="0" algn="ctr">
              <a:lnSpc>
                <a:spcPct val="100000"/>
              </a:lnSpc>
              <a:buNone/>
            </a:pPr>
            <a:r>
              <a:rPr lang="en-US" sz="1000" dirty="0">
                <a:solidFill>
                  <a:srgbClr val="00002E"/>
                </a:solidFill>
                <a:latin typeface="Nunito Semi Bold" pitchFamily="34" charset="0"/>
                <a:ea typeface="Nunito Semi Bold" pitchFamily="34" charset="-122"/>
                <a:cs typeface="Nunito Semi Bold" pitchFamily="34" charset="-120"/>
              </a:rPr>
              <a:t>3</a:t>
            </a:r>
            <a:endParaRPr lang="en-US" sz="1000" dirty="0"/>
          </a:p>
        </p:txBody>
      </p:sp>
      <p:sp>
        <p:nvSpPr>
          <p:cNvPr id="16" name="Text 14"/>
          <p:cNvSpPr/>
          <p:nvPr/>
        </p:nvSpPr>
        <p:spPr>
          <a:xfrm>
            <a:off x="6001122" y="1166664"/>
            <a:ext cx="1910730" cy="264616"/>
          </a:xfrm>
          <a:prstGeom prst="rect">
            <a:avLst/>
          </a:prstGeom>
          <a:noFill/>
          <a:ln/>
        </p:spPr>
        <p:txBody>
          <a:bodyPr wrap="square" lIns="0" tIns="0" rIns="0" bIns="0" rtlCol="0" anchor="t"/>
          <a:lstStyle/>
          <a:p>
            <a:pPr marL="0" indent="0" algn="l">
              <a:lnSpc>
                <a:spcPts val="1000"/>
              </a:lnSpc>
              <a:buNone/>
            </a:pPr>
            <a:r>
              <a:rPr lang="en-US" sz="800" dirty="0">
                <a:solidFill>
                  <a:srgbClr val="00002E"/>
                </a:solidFill>
                <a:latin typeface="Nunito Semi Bold" pitchFamily="34" charset="0"/>
                <a:ea typeface="Nunito Semi Bold" pitchFamily="34" charset="-122"/>
                <a:cs typeface="Nunito Semi Bold" pitchFamily="34" charset="-120"/>
              </a:rPr>
              <a:t>Milliy pedagogika merosini o'rganishning ahamiyati</a:t>
            </a:r>
            <a:endParaRPr lang="en-US" sz="800" dirty="0"/>
          </a:p>
        </p:txBody>
      </p:sp>
      <p:sp>
        <p:nvSpPr>
          <p:cNvPr id="17" name="Text 15"/>
          <p:cNvSpPr/>
          <p:nvPr/>
        </p:nvSpPr>
        <p:spPr>
          <a:xfrm>
            <a:off x="6001122" y="1468338"/>
            <a:ext cx="1910730" cy="1214438"/>
          </a:xfrm>
          <a:prstGeom prst="rect">
            <a:avLst/>
          </a:prstGeom>
          <a:noFill/>
          <a:ln/>
        </p:spPr>
        <p:txBody>
          <a:bodyPr wrap="square" lIns="0" tIns="0" rIns="0" bIns="0" rtlCol="0" anchor="t"/>
          <a:lstStyle/>
          <a:p>
            <a:pPr marL="0" indent="0" algn="l">
              <a:lnSpc>
                <a:spcPts val="950"/>
              </a:lnSpc>
              <a:buNone/>
            </a:pPr>
            <a:r>
              <a:rPr lang="en-US" sz="700" dirty="0">
                <a:solidFill>
                  <a:srgbClr val="00002E"/>
                </a:solidFill>
                <a:latin typeface="PT Sans" pitchFamily="34" charset="0"/>
                <a:ea typeface="PT Sans" pitchFamily="34" charset="-122"/>
                <a:cs typeface="PT Sans" pitchFamily="34" charset="-120"/>
              </a:rPr>
              <a:t>Milliy pedagogika merosini o'rganish nafaqat ilmiy, balki amaliy ahamiyatga ham ega. O'tmishdagi ta'lim tajribasi bugungi pedagogik amaliyotni boyitadi, milliy o'zlikni anglashni kuchaytiradi va kelajak avlodni tarbiyalashda qadriyatlarni saqlashga yordam beradi. XVII–XIX asrlar merosini o'rganish orqali biz O'rta Osiyo pedagogik tafakkurining chuqurligini va boyiligini anglaymiz hamda uni zamonaviy ta'lim tizimiga integratsiya qilish yo'llarini topamiz.</a:t>
            </a:r>
            <a:endParaRPr lang="en-US" sz="700" dirty="0"/>
          </a:p>
        </p:txBody>
      </p:sp>
      <p:sp>
        <p:nvSpPr>
          <p:cNvPr id="18" name="Text 16"/>
          <p:cNvSpPr/>
          <p:nvPr/>
        </p:nvSpPr>
        <p:spPr>
          <a:xfrm>
            <a:off x="1765995" y="3569345"/>
            <a:ext cx="1106984" cy="224954"/>
          </a:xfrm>
          <a:prstGeom prst="rect">
            <a:avLst/>
          </a:prstGeom>
          <a:noFill/>
          <a:ln/>
        </p:spPr>
        <p:txBody>
          <a:bodyPr wrap="none" lIns="0" tIns="0" rIns="0" bIns="0" rtlCol="0" anchor="t"/>
          <a:lstStyle/>
          <a:p>
            <a:pPr marL="0" indent="0" algn="ctr">
              <a:lnSpc>
                <a:spcPts val="1750"/>
              </a:lnSpc>
              <a:buNone/>
            </a:pPr>
            <a:r>
              <a:rPr lang="en-US" sz="1750" dirty="0">
                <a:solidFill>
                  <a:srgbClr val="00002E"/>
                </a:solidFill>
                <a:latin typeface="Nunito Semi Bold" pitchFamily="34" charset="0"/>
                <a:ea typeface="Nunito Semi Bold" pitchFamily="34" charset="-122"/>
                <a:cs typeface="Nunito Semi Bold" pitchFamily="34" charset="-120"/>
              </a:rPr>
              <a:t>80%</a:t>
            </a:r>
            <a:endParaRPr lang="en-US" sz="1750" dirty="0"/>
          </a:p>
        </p:txBody>
      </p:sp>
      <p:pic>
        <p:nvPicPr>
          <p:cNvPr id="19" name="Image 0" descr="preencoded.png"/>
          <p:cNvPicPr>
            <a:picLocks noChangeAspect="1"/>
          </p:cNvPicPr>
          <p:nvPr/>
        </p:nvPicPr>
        <p:blipFill>
          <a:blip r:embed="rId3"/>
          <a:stretch>
            <a:fillRect/>
          </a:stretch>
        </p:blipFill>
        <p:spPr>
          <a:xfrm>
            <a:off x="1644551" y="3006849"/>
            <a:ext cx="1350020" cy="1350020"/>
          </a:xfrm>
          <a:prstGeom prst="rect">
            <a:avLst/>
          </a:prstGeom>
        </p:spPr>
      </p:pic>
      <p:sp>
        <p:nvSpPr>
          <p:cNvPr id="20" name="Text 17"/>
          <p:cNvSpPr/>
          <p:nvPr/>
        </p:nvSpPr>
        <p:spPr>
          <a:xfrm>
            <a:off x="1790179" y="4441180"/>
            <a:ext cx="1058838" cy="132308"/>
          </a:xfrm>
          <a:prstGeom prst="rect">
            <a:avLst/>
          </a:prstGeom>
          <a:noFill/>
          <a:ln/>
        </p:spPr>
        <p:txBody>
          <a:bodyPr wrap="none" lIns="0" tIns="0" rIns="0" bIns="0" rtlCol="0" anchor="t"/>
          <a:lstStyle/>
          <a:p>
            <a:pPr marL="0" indent="0" algn="ctr">
              <a:lnSpc>
                <a:spcPts val="1000"/>
              </a:lnSpc>
              <a:buNone/>
            </a:pPr>
            <a:r>
              <a:rPr lang="en-US" sz="800" dirty="0">
                <a:solidFill>
                  <a:srgbClr val="00002E"/>
                </a:solidFill>
                <a:latin typeface="Nunito Semi Bold" pitchFamily="34" charset="0"/>
                <a:ea typeface="Nunito Semi Bold" pitchFamily="34" charset="-122"/>
                <a:cs typeface="Nunito Semi Bold" pitchFamily="34" charset="-120"/>
              </a:rPr>
              <a:t>Madrasa ta'limi</a:t>
            </a:r>
            <a:endParaRPr lang="en-US" sz="800" dirty="0"/>
          </a:p>
        </p:txBody>
      </p:sp>
      <p:sp>
        <p:nvSpPr>
          <p:cNvPr id="21" name="Text 18"/>
          <p:cNvSpPr/>
          <p:nvPr/>
        </p:nvSpPr>
        <p:spPr>
          <a:xfrm>
            <a:off x="1232074" y="4610546"/>
            <a:ext cx="2175049" cy="242888"/>
          </a:xfrm>
          <a:prstGeom prst="rect">
            <a:avLst/>
          </a:prstGeom>
          <a:noFill/>
          <a:ln/>
        </p:spPr>
        <p:txBody>
          <a:bodyPr wrap="square" lIns="0" tIns="0" rIns="0" bIns="0" rtlCol="0" anchor="t"/>
          <a:lstStyle/>
          <a:p>
            <a:pPr marL="0" indent="0" algn="ctr">
              <a:lnSpc>
                <a:spcPts val="950"/>
              </a:lnSpc>
              <a:buNone/>
            </a:pPr>
            <a:r>
              <a:rPr lang="en-US" sz="700" dirty="0">
                <a:solidFill>
                  <a:srgbClr val="00002E"/>
                </a:solidFill>
                <a:latin typeface="PT Sans" pitchFamily="34" charset="0"/>
                <a:ea typeface="PT Sans" pitchFamily="34" charset="-122"/>
                <a:cs typeface="PT Sans" pitchFamily="34" charset="-120"/>
              </a:rPr>
              <a:t>XVII–XIX asrlarda ta'limning asosiy qismi madrasalar orqali amalga oshirilgan</a:t>
            </a:r>
            <a:endParaRPr lang="en-US" sz="700" dirty="0"/>
          </a:p>
        </p:txBody>
      </p:sp>
      <p:sp>
        <p:nvSpPr>
          <p:cNvPr id="22" name="Text 19"/>
          <p:cNvSpPr/>
          <p:nvPr/>
        </p:nvSpPr>
        <p:spPr>
          <a:xfrm>
            <a:off x="4018359" y="3569345"/>
            <a:ext cx="1106984" cy="224954"/>
          </a:xfrm>
          <a:prstGeom prst="rect">
            <a:avLst/>
          </a:prstGeom>
          <a:noFill/>
          <a:ln/>
        </p:spPr>
        <p:txBody>
          <a:bodyPr wrap="none" lIns="0" tIns="0" rIns="0" bIns="0" rtlCol="0" anchor="t"/>
          <a:lstStyle/>
          <a:p>
            <a:pPr marL="0" indent="0" algn="ctr">
              <a:lnSpc>
                <a:spcPts val="1750"/>
              </a:lnSpc>
              <a:buNone/>
            </a:pPr>
            <a:r>
              <a:rPr lang="en-US" sz="1750" dirty="0">
                <a:solidFill>
                  <a:srgbClr val="00002E"/>
                </a:solidFill>
                <a:latin typeface="Nunito Semi Bold" pitchFamily="34" charset="0"/>
                <a:ea typeface="Nunito Semi Bold" pitchFamily="34" charset="-122"/>
                <a:cs typeface="Nunito Semi Bold" pitchFamily="34" charset="-120"/>
              </a:rPr>
              <a:t>15%</a:t>
            </a:r>
            <a:endParaRPr lang="en-US" sz="1750" dirty="0"/>
          </a:p>
        </p:txBody>
      </p:sp>
      <p:pic>
        <p:nvPicPr>
          <p:cNvPr id="23" name="Image 1" descr="preencoded.png"/>
          <p:cNvPicPr>
            <a:picLocks noChangeAspect="1"/>
          </p:cNvPicPr>
          <p:nvPr/>
        </p:nvPicPr>
        <p:blipFill>
          <a:blip r:embed="rId4"/>
          <a:stretch>
            <a:fillRect/>
          </a:stretch>
        </p:blipFill>
        <p:spPr>
          <a:xfrm>
            <a:off x="3896916" y="3006849"/>
            <a:ext cx="1350020" cy="1350020"/>
          </a:xfrm>
          <a:prstGeom prst="rect">
            <a:avLst/>
          </a:prstGeom>
        </p:spPr>
      </p:pic>
      <p:sp>
        <p:nvSpPr>
          <p:cNvPr id="24" name="Text 20"/>
          <p:cNvSpPr/>
          <p:nvPr/>
        </p:nvSpPr>
        <p:spPr>
          <a:xfrm>
            <a:off x="4042544" y="4441180"/>
            <a:ext cx="1058838" cy="132308"/>
          </a:xfrm>
          <a:prstGeom prst="rect">
            <a:avLst/>
          </a:prstGeom>
          <a:noFill/>
          <a:ln/>
        </p:spPr>
        <p:txBody>
          <a:bodyPr wrap="none" lIns="0" tIns="0" rIns="0" bIns="0" rtlCol="0" anchor="t"/>
          <a:lstStyle/>
          <a:p>
            <a:pPr marL="0" indent="0" algn="ctr">
              <a:lnSpc>
                <a:spcPts val="1000"/>
              </a:lnSpc>
              <a:buNone/>
            </a:pPr>
            <a:r>
              <a:rPr lang="en-US" sz="800" dirty="0">
                <a:solidFill>
                  <a:srgbClr val="00002E"/>
                </a:solidFill>
                <a:latin typeface="Nunito Semi Bold" pitchFamily="34" charset="0"/>
                <a:ea typeface="Nunito Semi Bold" pitchFamily="34" charset="-122"/>
                <a:cs typeface="Nunito Semi Bold" pitchFamily="34" charset="-120"/>
              </a:rPr>
              <a:t>Uy ta'limi</a:t>
            </a:r>
            <a:endParaRPr lang="en-US" sz="800" dirty="0"/>
          </a:p>
        </p:txBody>
      </p:sp>
      <p:sp>
        <p:nvSpPr>
          <p:cNvPr id="25" name="Text 21"/>
          <p:cNvSpPr/>
          <p:nvPr/>
        </p:nvSpPr>
        <p:spPr>
          <a:xfrm>
            <a:off x="3484438" y="4610546"/>
            <a:ext cx="2175049" cy="242888"/>
          </a:xfrm>
          <a:prstGeom prst="rect">
            <a:avLst/>
          </a:prstGeom>
          <a:noFill/>
          <a:ln/>
        </p:spPr>
        <p:txBody>
          <a:bodyPr wrap="square" lIns="0" tIns="0" rIns="0" bIns="0" rtlCol="0" anchor="t"/>
          <a:lstStyle/>
          <a:p>
            <a:pPr marL="0" indent="0" algn="ctr">
              <a:lnSpc>
                <a:spcPts val="950"/>
              </a:lnSpc>
              <a:buNone/>
            </a:pPr>
            <a:r>
              <a:rPr lang="en-US" sz="700" dirty="0">
                <a:solidFill>
                  <a:srgbClr val="00002E"/>
                </a:solidFill>
                <a:latin typeface="PT Sans" pitchFamily="34" charset="0"/>
                <a:ea typeface="PT Sans" pitchFamily="34" charset="-122"/>
                <a:cs typeface="PT Sans" pitchFamily="34" charset="-120"/>
              </a:rPr>
              <a:t>Ayollar va aristokrat oilalar farzandlari uchun uy ta'limi ulushi</a:t>
            </a:r>
            <a:endParaRPr lang="en-US" sz="700" dirty="0"/>
          </a:p>
        </p:txBody>
      </p:sp>
      <p:sp>
        <p:nvSpPr>
          <p:cNvPr id="26" name="Text 22"/>
          <p:cNvSpPr/>
          <p:nvPr/>
        </p:nvSpPr>
        <p:spPr>
          <a:xfrm>
            <a:off x="6270724" y="3569345"/>
            <a:ext cx="1106984" cy="224954"/>
          </a:xfrm>
          <a:prstGeom prst="rect">
            <a:avLst/>
          </a:prstGeom>
          <a:noFill/>
          <a:ln/>
        </p:spPr>
        <p:txBody>
          <a:bodyPr wrap="none" lIns="0" tIns="0" rIns="0" bIns="0" rtlCol="0" anchor="t"/>
          <a:lstStyle/>
          <a:p>
            <a:pPr marL="0" indent="0" algn="ctr">
              <a:lnSpc>
                <a:spcPts val="1750"/>
              </a:lnSpc>
              <a:buNone/>
            </a:pPr>
            <a:r>
              <a:rPr lang="en-US" sz="1750" dirty="0">
                <a:solidFill>
                  <a:srgbClr val="00002E"/>
                </a:solidFill>
                <a:latin typeface="Nunito Semi Bold" pitchFamily="34" charset="0"/>
                <a:ea typeface="Nunito Semi Bold" pitchFamily="34" charset="-122"/>
                <a:cs typeface="Nunito Semi Bold" pitchFamily="34" charset="-120"/>
              </a:rPr>
              <a:t>5%</a:t>
            </a:r>
            <a:endParaRPr lang="en-US" sz="1750" dirty="0"/>
          </a:p>
        </p:txBody>
      </p:sp>
      <p:pic>
        <p:nvPicPr>
          <p:cNvPr id="27" name="Image 2" descr="preencoded.png"/>
          <p:cNvPicPr>
            <a:picLocks noChangeAspect="1"/>
          </p:cNvPicPr>
          <p:nvPr/>
        </p:nvPicPr>
        <p:blipFill>
          <a:blip r:embed="rId5"/>
          <a:stretch>
            <a:fillRect/>
          </a:stretch>
        </p:blipFill>
        <p:spPr>
          <a:xfrm>
            <a:off x="6149280" y="3006849"/>
            <a:ext cx="1350020" cy="1350020"/>
          </a:xfrm>
          <a:prstGeom prst="rect">
            <a:avLst/>
          </a:prstGeom>
        </p:spPr>
      </p:pic>
      <p:sp>
        <p:nvSpPr>
          <p:cNvPr id="28" name="Text 23"/>
          <p:cNvSpPr/>
          <p:nvPr/>
        </p:nvSpPr>
        <p:spPr>
          <a:xfrm>
            <a:off x="6294909" y="4441180"/>
            <a:ext cx="1058838" cy="132308"/>
          </a:xfrm>
          <a:prstGeom prst="rect">
            <a:avLst/>
          </a:prstGeom>
          <a:noFill/>
          <a:ln/>
        </p:spPr>
        <p:txBody>
          <a:bodyPr wrap="none" lIns="0" tIns="0" rIns="0" bIns="0" rtlCol="0" anchor="t"/>
          <a:lstStyle/>
          <a:p>
            <a:pPr marL="0" indent="0" algn="ctr">
              <a:lnSpc>
                <a:spcPts val="1000"/>
              </a:lnSpc>
              <a:buNone/>
            </a:pPr>
            <a:r>
              <a:rPr lang="en-US" sz="800" dirty="0">
                <a:solidFill>
                  <a:srgbClr val="00002E"/>
                </a:solidFill>
                <a:latin typeface="Nunito Semi Bold" pitchFamily="34" charset="0"/>
                <a:ea typeface="Nunito Semi Bold" pitchFamily="34" charset="-122"/>
                <a:cs typeface="Nunito Semi Bold" pitchFamily="34" charset="-120"/>
              </a:rPr>
              <a:t>Yangi maktablar</a:t>
            </a:r>
            <a:endParaRPr lang="en-US" sz="800" dirty="0"/>
          </a:p>
        </p:txBody>
      </p:sp>
      <p:sp>
        <p:nvSpPr>
          <p:cNvPr id="29" name="Text 24"/>
          <p:cNvSpPr/>
          <p:nvPr/>
        </p:nvSpPr>
        <p:spPr>
          <a:xfrm>
            <a:off x="5736803" y="4610546"/>
            <a:ext cx="2175049" cy="242888"/>
          </a:xfrm>
          <a:prstGeom prst="rect">
            <a:avLst/>
          </a:prstGeom>
          <a:noFill/>
          <a:ln/>
        </p:spPr>
        <p:txBody>
          <a:bodyPr wrap="square" lIns="0" tIns="0" rIns="0" bIns="0" rtlCol="0" anchor="t"/>
          <a:lstStyle/>
          <a:p>
            <a:pPr marL="0" indent="0" algn="ctr">
              <a:lnSpc>
                <a:spcPts val="950"/>
              </a:lnSpc>
              <a:buNone/>
            </a:pPr>
            <a:r>
              <a:rPr lang="en-US" sz="700" dirty="0">
                <a:solidFill>
                  <a:srgbClr val="00002E"/>
                </a:solidFill>
                <a:latin typeface="PT Sans" pitchFamily="34" charset="0"/>
                <a:ea typeface="PT Sans" pitchFamily="34" charset="-122"/>
                <a:cs typeface="PT Sans" pitchFamily="34" charset="-120"/>
              </a:rPr>
              <a:t>XIX asr boshlarida paydo bo'lgan yangi turdagi maktablar ulushi</a:t>
            </a:r>
            <a:endParaRPr lang="en-US" sz="700" dirty="0"/>
          </a:p>
        </p:txBody>
      </p:sp>
    </p:spTree>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2462</Words>
  <Application>Microsoft Office PowerPoint</Application>
  <PresentationFormat>Экран (16:9)</PresentationFormat>
  <Paragraphs>141</Paragraphs>
  <Slides>10</Slides>
  <Notes>10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Calibri Light</vt:lpstr>
      <vt:lpstr>Calibri</vt:lpstr>
      <vt:lpstr>PT Sans</vt:lpstr>
      <vt:lpstr>Nunito Light</vt:lpstr>
      <vt:lpstr>Nunito Semi 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
  <cp:lastModifiedBy>AXTED General</cp:lastModifiedBy>
  <cp:revision>2</cp:revision>
  <dcterms:created xsi:type="dcterms:W3CDTF">2026-05-07T01:14:32Z</dcterms:created>
  <dcterms:modified xsi:type="dcterms:W3CDTF">2026-05-07T01:15:30Z</dcterms:modified>
</cp:coreProperties>
</file>